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chart2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charts/chart24.xml" ContentType="application/vnd.openxmlformats-officedocument.drawingml.chart+xml"/>
  <Override PartName="/ppt/charts/chart25.xml" ContentType="application/vnd.openxmlformats-officedocument.drawingml.chart+xml"/>
  <Override PartName="/ppt/charts/chart26.xml" ContentType="application/vnd.openxmlformats-officedocument.drawingml.chart+xml"/>
  <Override PartName="/ppt/charts/chart27.xml" ContentType="application/vnd.openxmlformats-officedocument.drawingml.chart+xml"/>
  <Override PartName="/ppt/charts/chart28.xml" ContentType="application/vnd.openxmlformats-officedocument.drawingml.chart+xml"/>
  <Override PartName="/ppt/charts/chart29.xml" ContentType="application/vnd.openxmlformats-officedocument.drawingml.chart+xml"/>
  <Override PartName="/ppt/charts/chart3.xml" ContentType="application/vnd.openxmlformats-officedocument.drawingml.chart+xml"/>
  <Override PartName="/ppt/charts/chart30.xml" ContentType="application/vnd.openxmlformats-officedocument.drawingml.chart+xml"/>
  <Override PartName="/ppt/charts/chart31.xml" ContentType="application/vnd.openxmlformats-officedocument.drawingml.chart+xml"/>
  <Override PartName="/ppt/charts/chart32.xml" ContentType="application/vnd.openxmlformats-officedocument.drawingml.chart+xml"/>
  <Override PartName="/ppt/charts/chart33.xml" ContentType="application/vnd.openxmlformats-officedocument.drawingml.chart+xml"/>
  <Override PartName="/ppt/charts/chart34.xml" ContentType="application/vnd.openxmlformats-officedocument.drawingml.chart+xml"/>
  <Override PartName="/ppt/charts/chart35.xml" ContentType="application/vnd.openxmlformats-officedocument.drawingml.chart+xml"/>
  <Override PartName="/ppt/charts/chart36.xml" ContentType="application/vnd.openxmlformats-officedocument.drawingml.chart+xml"/>
  <Override PartName="/ppt/charts/chart37.xml" ContentType="application/vnd.openxmlformats-officedocument.drawingml.chart+xml"/>
  <Override PartName="/ppt/charts/chart38.xml" ContentType="application/vnd.openxmlformats-officedocument.drawingml.chart+xml"/>
  <Override PartName="/ppt/charts/chart39.xml" ContentType="application/vnd.openxmlformats-officedocument.drawingml.chart+xml"/>
  <Override PartName="/ppt/charts/chart4.xml" ContentType="application/vnd.openxmlformats-officedocument.drawingml.chart+xml"/>
  <Override PartName="/ppt/charts/chart40.xml" ContentType="application/vnd.openxmlformats-officedocument.drawingml.chart+xml"/>
  <Override PartName="/ppt/charts/chart41.xml" ContentType="application/vnd.openxmlformats-officedocument.drawingml.chart+xml"/>
  <Override PartName="/ppt/charts/chart42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colors5.xml" ContentType="application/vnd.ms-office.chartcolorstyle+xml"/>
  <Override PartName="/ppt/charts/colors6.xml" ContentType="application/vnd.ms-office.chartcolorstyle+xml"/>
  <Override PartName="/ppt/charts/colors7.xml" ContentType="application/vnd.ms-office.chartcolorstyle+xml"/>
  <Override PartName="/ppt/charts/colors8.xml" ContentType="application/vnd.ms-office.chartcolorstyle+xml"/>
  <Override PartName="/ppt/charts/colors9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charts/style5.xml" ContentType="application/vnd.ms-office.chartstyle+xml"/>
  <Override PartName="/ppt/charts/style6.xml" ContentType="application/vnd.ms-office.chartstyle+xml"/>
  <Override PartName="/ppt/charts/style7.xml" ContentType="application/vnd.ms-office.chartstyle+xml"/>
  <Override PartName="/ppt/charts/style8.xml" ContentType="application/vnd.ms-office.chartstyle+xml"/>
  <Override PartName="/ppt/charts/style9.xml" ContentType="application/vnd.ms-office.chartstyle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  <p:sldMasterId id="2147483659" r:id="rId3"/>
  </p:sldMasterIdLst>
  <p:notesMasterIdLst>
    <p:notesMasterId r:id="rId5"/>
  </p:notesMasterIdLst>
  <p:handoutMasterIdLst>
    <p:handoutMasterId r:id="rId65"/>
  </p:handoutMasterIdLst>
  <p:sldIdLst>
    <p:sldId id="319" r:id="rId4"/>
    <p:sldId id="257" r:id="rId6"/>
    <p:sldId id="258" r:id="rId7"/>
    <p:sldId id="259" r:id="rId8"/>
    <p:sldId id="260" r:id="rId9"/>
    <p:sldId id="261" r:id="rId10"/>
    <p:sldId id="321" r:id="rId11"/>
    <p:sldId id="262" r:id="rId12"/>
    <p:sldId id="322" r:id="rId13"/>
    <p:sldId id="265" r:id="rId14"/>
    <p:sldId id="267" r:id="rId15"/>
    <p:sldId id="268" r:id="rId16"/>
    <p:sldId id="273" r:id="rId17"/>
    <p:sldId id="274" r:id="rId18"/>
    <p:sldId id="270" r:id="rId19"/>
    <p:sldId id="276" r:id="rId20"/>
    <p:sldId id="271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5" r:id="rId29"/>
    <p:sldId id="284" r:id="rId30"/>
    <p:sldId id="286" r:id="rId31"/>
    <p:sldId id="287" r:id="rId32"/>
    <p:sldId id="327" r:id="rId33"/>
    <p:sldId id="328" r:id="rId34"/>
    <p:sldId id="329" r:id="rId35"/>
    <p:sldId id="330" r:id="rId36"/>
    <p:sldId id="323" r:id="rId37"/>
    <p:sldId id="293" r:id="rId38"/>
    <p:sldId id="331" r:id="rId39"/>
    <p:sldId id="295" r:id="rId40"/>
    <p:sldId id="296" r:id="rId41"/>
    <p:sldId id="297" r:id="rId42"/>
    <p:sldId id="298" r:id="rId43"/>
    <p:sldId id="332" r:id="rId44"/>
    <p:sldId id="333" r:id="rId45"/>
    <p:sldId id="301" r:id="rId46"/>
    <p:sldId id="334" r:id="rId47"/>
    <p:sldId id="335" r:id="rId48"/>
    <p:sldId id="336" r:id="rId49"/>
    <p:sldId id="337" r:id="rId50"/>
    <p:sldId id="338" r:id="rId51"/>
    <p:sldId id="324" r:id="rId52"/>
    <p:sldId id="307" r:id="rId53"/>
    <p:sldId id="309" r:id="rId54"/>
    <p:sldId id="340" r:id="rId55"/>
    <p:sldId id="341" r:id="rId56"/>
    <p:sldId id="312" r:id="rId57"/>
    <p:sldId id="342" r:id="rId58"/>
    <p:sldId id="343" r:id="rId59"/>
    <p:sldId id="325" r:id="rId60"/>
    <p:sldId id="315" r:id="rId61"/>
    <p:sldId id="326" r:id="rId62"/>
    <p:sldId id="344" r:id="rId63"/>
    <p:sldId id="345" r:id="rId6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3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付文双" initials="u" lastIdx="2" clrIdx="0"/>
  <p:cmAuthor id="307" name="未知用户77" initials="未" lastIdx="1" clrIdx="1"/>
  <p:cmAuthor id="1" name="幸全" initials="幸全" lastIdx="1" clrIdx="0"/>
  <p:cmAuthor id="308" name="C ZX" initials="CZ" lastIdx="1" clrIdx="277"/>
  <p:cmAuthor id="2" name="作者" initials="A" lastIdx="0" clrIdx="1"/>
  <p:cmAuthor id="3" name="吴杰" initials="吴" lastIdx="1" clrIdx="0"/>
  <p:cmAuthor id="310" name="彭 凯乐" initials="彭" lastIdx="1" clrIdx="104"/>
  <p:cmAuthor id="4" name="未知用户" initials="未" lastIdx="2" clrIdx="0"/>
  <p:cmAuthor id="311" name="李斌" initials="李" lastIdx="1" clrIdx="6"/>
  <p:cmAuthor id="5" name="刘丽仙" initials="刘" lastIdx="4" clrIdx="33"/>
  <p:cmAuthor id="312" name="YlmF" initials="Y" lastIdx="2" clrIdx="1"/>
  <p:cmAuthor id="6" name="Qingyunli" initials="Q" lastIdx="24" clrIdx="0"/>
  <p:cmAuthor id="313" name="未知用户83" initials="未" lastIdx="13" clrIdx="0"/>
  <p:cmAuthor id="7" name="贡鑫" initials="贡" lastIdx="2" clrIdx="0"/>
  <p:cmAuthor id="314" name="lenovo" initials="l" lastIdx="13" clrIdx="45"/>
  <p:cmAuthor id="8" name="新萝卜家园" initials="新" lastIdx="0" clrIdx="0"/>
  <p:cmAuthor id="315" name="邢志林" initials="邢" lastIdx="1" clrIdx="0"/>
  <p:cmAuthor id="9" name="administrator1" initials="a" lastIdx="16" clrIdx="2"/>
  <p:cmAuthor id="316" name="HUAWEI" initials="H" lastIdx="1" clrIdx="294"/>
  <p:cmAuthor id="10" name="未知用户16" initials="未" lastIdx="1" clrIdx="0"/>
  <p:cmAuthor id="317" name="薛清" initials="薛" lastIdx="1" clrIdx="318"/>
  <p:cmAuthor id="11" name="杜雪梅" initials="杜" lastIdx="1" clrIdx="0"/>
  <p:cmAuthor id="12" name="李正" initials="李" lastIdx="1" clrIdx="0"/>
  <p:cmAuthor id="13" name="lijin" initials="l" lastIdx="33" clrIdx="0"/>
  <p:cmAuthor id="320" name="hp" initials="h" lastIdx="0" clrIdx="245"/>
  <p:cmAuthor id="14" name="未知用户18" initials="未" lastIdx="1" clrIdx="0"/>
  <p:cmAuthor id="321" name="吴 振文" initials="吴" lastIdx="1" clrIdx="285"/>
  <p:cmAuthor id="15" name="andres.x.gomez" initials="a" lastIdx="4" clrIdx="0"/>
  <p:cmAuthor id="322" name="谢佳" initials="谢佳" lastIdx="1" clrIdx="280"/>
  <p:cmAuthor id="16" name="吴铭锐" initials="吴" lastIdx="2" clrIdx="0"/>
  <p:cmAuthor id="323" name="曹明媚" initials="曹" lastIdx="1" clrIdx="271"/>
  <p:cmAuthor id="17" name="微软用户" initials="微" lastIdx="1" clrIdx="0"/>
  <p:cmAuthor id="324" name="万 文婷" initials="万" lastIdx="1" clrIdx="267"/>
  <p:cmAuthor id="18" name="未知用户19" initials="未" lastIdx="1" clrIdx="0"/>
  <p:cmAuthor id="325" name="伊利-张钧儒" initials="伊" lastIdx="1" clrIdx="329"/>
  <p:cmAuthor id="19" name="张雁" initials="张" lastIdx="1" clrIdx="19"/>
  <p:cmAuthor id="326" name="梁丽娜" initials="梁丽娜" lastIdx="1" clrIdx="286"/>
  <p:cmAuthor id="20" name="孟祥超" initials="孟" lastIdx="4" clrIdx="1"/>
  <p:cmAuthor id="21" name="贾清山" initials="贾" lastIdx="1" clrIdx="0"/>
  <p:cmAuthor id="328" name="汪翔" initials="汪" lastIdx="1" clrIdx="327"/>
  <p:cmAuthor id="22" name="未知用户20" initials="未" lastIdx="1" clrIdx="0"/>
  <p:cmAuthor id="329" name="张少康" initials="张" lastIdx="3" clrIdx="268"/>
  <p:cmAuthor id="23" name="陈桂枝" initials="陈" lastIdx="1" clrIdx="0"/>
  <p:cmAuthor id="24" name="陶川" initials="陶" lastIdx="1" clrIdx="0"/>
  <p:cmAuthor id="331" name="刘士琦" initials="刘" lastIdx="2" clrIdx="227"/>
  <p:cmAuthor id="25" name="zixuan jia" initials="z" lastIdx="26" clrIdx="35"/>
  <p:cmAuthor id="332" name="宋晓东" initials="宋" lastIdx="1" clrIdx="129"/>
  <p:cmAuthor id="26" name="未知用户21" initials="未" lastIdx="4" clrIdx="0"/>
  <p:cmAuthor id="27" name="周开雷" initials="周" lastIdx="8" clrIdx="0"/>
  <p:cmAuthor id="334" name="王国超" initials="王" lastIdx="1" clrIdx="105"/>
  <p:cmAuthor id="28" name="未知用户14" initials="未" lastIdx="1" clrIdx="1"/>
  <p:cmAuthor id="29" name="未知用户22" initials="未" lastIdx="34" clrIdx="0"/>
  <p:cmAuthor id="30" name="未知用户15" initials="未" lastIdx="1" clrIdx="0"/>
  <p:cmAuthor id="31" name="lx" initials="l" lastIdx="2" clrIdx="0"/>
  <p:cmAuthor id="32" name="未知用户17" initials="未" lastIdx="1" clrIdx="0"/>
  <p:cmAuthor id="33" name="赵兰玉" initials="赵" lastIdx="1" clrIdx="0"/>
  <p:cmAuthor id="34" name="未知用户5" initials="未" lastIdx="1" clrIdx="0"/>
  <p:cmAuthor id="35" name="李振宇" initials="李" lastIdx="1" clrIdx="5"/>
  <p:cmAuthor id="342" name="Sharon Brand" initials="S" lastIdx="8" clrIdx="1"/>
  <p:cmAuthor id="36" name="王向羽" initials="王" lastIdx="1" clrIdx="0"/>
  <p:cmAuthor id="343" name="Geoff Schreiner" initials="G" lastIdx="5" clrIdx="2"/>
  <p:cmAuthor id="37" name="邹洋" initials="邹" lastIdx="2" clrIdx="0"/>
  <p:cmAuthor id="344" name="Tracey Chalmers" initials="T" lastIdx="9" clrIdx="3"/>
  <p:cmAuthor id="38" name="jl liu" initials="j" lastIdx="4" clrIdx="0"/>
  <p:cmAuthor id="345" name="Karen Miller" initials="K" lastIdx="4" clrIdx="4"/>
  <p:cmAuthor id="39" name="未知用户13" initials="未" lastIdx="1" clrIdx="0"/>
  <p:cmAuthor id="346" name="Elizabeth Bryan" initials="E" lastIdx="2" clrIdx="5"/>
  <p:cmAuthor id="40" name="China" initials="C" lastIdx="1" clrIdx="1"/>
  <p:cmAuthor id="347" name="Chad Le Helloco" initials="C" lastIdx="2" clrIdx="6"/>
  <p:cmAuthor id="41" name="yangkun" initials="y" lastIdx="0" clrIdx="0"/>
  <p:cmAuthor id="42" name="未知用户1" initials="未" lastIdx="1" clrIdx="0"/>
  <p:cmAuthor id="349" name="Sky123.Org" initials="S" lastIdx="1" clrIdx="0"/>
  <p:cmAuthor id="43" name="Lenovo User" initials="L" lastIdx="1" clrIdx="0"/>
  <p:cmAuthor id="350" name="yili" initials="y" lastIdx="2" clrIdx="0"/>
  <p:cmAuthor id="44" name="hys2" initials="h" lastIdx="1" clrIdx="0"/>
  <p:cmAuthor id="351" name="张海军" initials="张" lastIdx="1" clrIdx="1"/>
  <p:cmAuthor id="45" name="王明明" initials="王" lastIdx="3" clrIdx="0"/>
  <p:cmAuthor id="352" name="86133" initials="8" lastIdx="1" clrIdx="337"/>
  <p:cmAuthor id="46" name="朱绍春" initials="朱" lastIdx="13" clrIdx="0"/>
  <p:cmAuthor id="353" name="wutieying" initials="w" lastIdx="1" clrIdx="348"/>
  <p:cmAuthor id="47" name="赵琦" initials="赵" lastIdx="4" clrIdx="1"/>
  <p:cmAuthor id="354" name="孙晓东" initials="孙" lastIdx="1" clrIdx="276"/>
  <p:cmAuthor id="48" name="朱悦龙" initials="朱" lastIdx="1" clrIdx="0"/>
  <p:cmAuthor id="49" name="番茄花园" initials="番" lastIdx="1" clrIdx="0"/>
  <p:cmAuthor id="50" name="吴铁映" initials="吴" lastIdx="1" clrIdx="34"/>
  <p:cmAuthor id="51" name="evil" initials="e" lastIdx="0" clrIdx="0"/>
  <p:cmAuthor id="358" name="吴伟玲" initials="吴" lastIdx="1" clrIdx="313"/>
  <p:cmAuthor id="52" name="dell" initials="d" lastIdx="1" clrIdx="4"/>
  <p:cmAuthor id="359" name="张娟" initials="张" lastIdx="2" clrIdx="358"/>
  <p:cmAuthor id="53" name="吕志勇" initials="吕" lastIdx="8" clrIdx="0"/>
  <p:cmAuthor id="54" name="何已龙" initials="何" lastIdx="2" clrIdx="2"/>
  <p:cmAuthor id="55" name="叶得会" initials="叶" lastIdx="8" clrIdx="0"/>
  <p:cmAuthor id="56" name="USER" initials="U" lastIdx="18" clrIdx="0"/>
  <p:cmAuthor id="57" name="马静" initials="马" lastIdx="0" clrIdx="0"/>
  <p:cmAuthor id="58" name="刘艳龙" initials="刘" lastIdx="1" clrIdx="0"/>
  <p:cmAuthor id="59" name="gtmc" initials="g" lastIdx="0" clrIdx="0"/>
  <p:cmAuthor id="60" name="chunsong_hu" initials="c" lastIdx="0" clrIdx="0"/>
  <p:cmAuthor id="61" name="张杰" initials="张" lastIdx="7" clrIdx="0"/>
  <p:cmAuthor id="62" name="Administrator" initials="A" lastIdx="23" clrIdx="0"/>
  <p:cmAuthor id="63" name="杨艳霞" initials="杨" lastIdx="34" clrIdx="1"/>
  <p:cmAuthor id="64" name="user" initials="u" lastIdx="502" clrIdx="0"/>
  <p:cmAuthor id="65" name="未定义" initials="未" lastIdx="1" clrIdx="1"/>
  <p:cmAuthor id="66" name="rq fan" initials="r" lastIdx="3" clrIdx="1"/>
  <p:cmAuthor id="67" name="dingbo" initials="d" lastIdx="1" clrIdx="0"/>
  <p:cmAuthor id="68" name="李永欣" initials="李" lastIdx="1" clrIdx="0"/>
  <p:cmAuthor id="69" name="仝德志" initials="仝" lastIdx="1" clrIdx="0"/>
  <p:cmAuthor id="70" name="丁芙蓉" initials="丁" lastIdx="4" clrIdx="1"/>
  <p:cmAuthor id="71" name="许弘扬" initials="许" lastIdx="1" clrIdx="0"/>
  <p:cmAuthor id="72" name="未知用户23" initials="未" lastIdx="1" clrIdx="1"/>
  <p:cmAuthor id="73" name="未知用户24" initials="未" lastIdx="1" clrIdx="0"/>
  <p:cmAuthor id="74" name="未知用户25" initials="未" lastIdx="1" clrIdx="0"/>
  <p:cmAuthor id="75" name="未知用户26" initials="未" lastIdx="1" clrIdx="0"/>
  <p:cmAuthor id="76" name="未知用户27" initials="未" lastIdx="1" clrIdx="0"/>
  <p:cmAuthor id="77" name="未知用户28" initials="未" lastIdx="1" clrIdx="0"/>
  <p:cmAuthor id="78" name="未知用户29" initials="未" lastIdx="1" clrIdx="0"/>
  <p:cmAuthor id="79" name="未知用户30" initials="未" lastIdx="4" clrIdx="0"/>
  <p:cmAuthor id="80" name="未知用户10" initials="未" lastIdx="7" clrIdx="0"/>
  <p:cmAuthor id="81" name="吕喜龙" initials="吕" lastIdx="10" clrIdx="0"/>
  <p:cmAuthor id="82" name="未知用户12" initials="未" lastIdx="1" clrIdx="0"/>
  <p:cmAuthor id="83" name="未知用户11" initials="未" lastIdx="23" clrIdx="0"/>
  <p:cmAuthor id="84" name="周鑫" initials="周" lastIdx="1" clrIdx="83"/>
  <p:cmAuthor id="85" name="panhong" initials="p" lastIdx="18" clrIdx="0"/>
  <p:cmAuthor id="86" name="thinkpad" initials="t" lastIdx="2" clrIdx="0"/>
  <p:cmAuthor id="87" name="未知用户3" initials="未" lastIdx="4" clrIdx="1"/>
  <p:cmAuthor id="88" name="未知用户4" initials="未" lastIdx="5" clrIdx="2"/>
  <p:cmAuthor id="89" name="未知用户9" initials="未" lastIdx="1" clrIdx="0"/>
  <p:cmAuthor id="90" name="刘广艳" initials="刘" lastIdx="10" clrIdx="1"/>
  <p:cmAuthor id="91" name="杜娇龙" initials="杜" lastIdx="2" clrIdx="1"/>
  <p:cmAuthor id="92" name="ZQ" initials="Z" lastIdx="26" clrIdx="0"/>
  <p:cmAuthor id="93" name="HYZL05" initials="H" lastIdx="4" clrIdx="3"/>
  <p:cmAuthor id="94" name="孙大威" initials="孙" lastIdx="24" clrIdx="4"/>
  <p:cmAuthor id="95" name="郝志永" initials="郝" lastIdx="2" clrIdx="4"/>
  <p:cmAuthor id="96" name="hyrx05" initials="h" lastIdx="3" clrIdx="5"/>
  <p:cmAuthor id="97" name="张静" initials="张" lastIdx="9" clrIdx="0"/>
  <p:cmAuthor id="98" name="Microsoft 帐户" initials="M" lastIdx="1" clrIdx="0"/>
  <p:cmAuthor id="99" name="李威" initials="李" lastIdx="1" clrIdx="3"/>
  <p:cmAuthor id="100" name="范作霖" initials="范" lastIdx="1" clrIdx="22"/>
  <p:cmAuthor id="101" name="李百秋" initials="李" lastIdx="3" clrIdx="21"/>
  <p:cmAuthor id="102" name="张立鑫" initials="张" lastIdx="1" clrIdx="23"/>
  <p:cmAuthor id="103" name="杨静" initials="杨" lastIdx="1" clrIdx="22"/>
  <p:cmAuthor id="104" name="包珊珊" initials="包" lastIdx="7" clrIdx="23"/>
  <p:cmAuthor id="105" name="YuQing" initials="Y" lastIdx="9" clrIdx="0"/>
  <p:cmAuthor id="106" name="Youwen Sun" initials="Y" lastIdx="3" clrIdx="1"/>
  <p:cmAuthor id="107" name="未知" initials="未" lastIdx="1" clrIdx="0"/>
  <p:cmAuthor id="108" name="周满红" initials="周" lastIdx="24" clrIdx="0"/>
  <p:cmAuthor id="109" name="未知用户7" initials="未" lastIdx="1" clrIdx="0"/>
  <p:cmAuthor id="110" name="未知用户8" initials="未" lastIdx="2" clrIdx="4"/>
  <p:cmAuthor id="111" name="李丽华" initials="李" lastIdx="12" clrIdx="1"/>
  <p:cmAuthor id="112" name="张惠" initials="张" lastIdx="1" clrIdx="0"/>
  <p:cmAuthor id="113" name="魏永生" initials="魏" lastIdx="4" clrIdx="17"/>
  <p:cmAuthor id="114" name="Zhou, Judy" initials="Z" lastIdx="9" clrIdx="0"/>
  <p:cmAuthor id="115" name=" " initials=" " lastIdx="3" clrIdx="6"/>
  <p:cmAuthor id="116" name="张钦" initials="张" lastIdx="4" clrIdx="4"/>
  <p:cmAuthor id="117" name="nine" initials="n" lastIdx="1" clrIdx="0"/>
  <p:cmAuthor id="118" name="涛娜" initials="涛" lastIdx="1" clrIdx="11"/>
  <p:cmAuthor id="119" name="王 吉" initials="王" lastIdx="1" clrIdx="84"/>
  <p:cmAuthor id="120" name="未知用户80" initials="未" lastIdx="4" clrIdx="1"/>
  <p:cmAuthor id="121" name="邹积逊" initials="邹" lastIdx="1" clrIdx="0"/>
  <p:cmAuthor id="122" name="未知用户82" initials="未" lastIdx="1" clrIdx="1"/>
  <p:cmAuthor id="123" name="Yuan Hu" initials="Y" lastIdx="1" clrIdx="0"/>
  <p:cmAuthor id="124" name="郭 里芬" initials="郭" lastIdx="0" clrIdx="1"/>
  <p:cmAuthor id="125" name="陈尚文" initials="陈" lastIdx="1" clrIdx="1"/>
  <p:cmAuthor id="126" name="张宏伟" initials="张" lastIdx="46" clrIdx="0"/>
  <p:cmAuthor id="127" name="office365" initials="o" lastIdx="1" clrIdx="3"/>
  <p:cmAuthor id="128" name="李丹" initials="李" lastIdx="1" clrIdx="0"/>
  <p:cmAuthor id="129" name="王志刚" initials="王" lastIdx="1" clrIdx="0"/>
  <p:cmAuthor id="130" name="徐光宇" initials="徐" lastIdx="1" clrIdx="0"/>
  <p:cmAuthor id="131" name="mac" initials="m" lastIdx="1" clrIdx="0"/>
  <p:cmAuthor id="132" name="Liu, Leo (MBSHR cs)" initials="L" lastIdx="2" clrIdx="0"/>
  <p:cmAuthor id="133" name="刘豹" initials="刘" lastIdx="0" clrIdx="0"/>
  <p:cmAuthor id="134" name="张艳芳" initials="张" lastIdx="3" clrIdx="0"/>
  <p:cmAuthor id="135" name="yangyanxia" initials="y" lastIdx="1" clrIdx="0"/>
  <p:cmAuthor id="136" name="刘春辉" initials="刘" lastIdx="4" clrIdx="28"/>
  <p:cmAuthor id="137" name="席美娟" initials="席" lastIdx="4" clrIdx="1"/>
  <p:cmAuthor id="139" name="ADMINIBM" initials="A" lastIdx="3" clrIdx="0"/>
  <p:cmAuthor id="140" name="acer1" initials="a" lastIdx="1" clrIdx="35"/>
  <p:cmAuthor id="141" name="张永玲" initials="张" lastIdx="1" clrIdx="1"/>
  <p:cmAuthor id="142" name="LEO L" initials="L" lastIdx="1" clrIdx="0"/>
  <p:cmAuthor id="143" name="宋少霞" initials="宋" lastIdx="1" clrIdx="2"/>
  <p:cmAuthor id="144" name="于静" initials="于" lastIdx="1" clrIdx="0"/>
  <p:cmAuthor id="145" name="惠莲" initials="惠" lastIdx="37" clrIdx="4"/>
  <p:cmAuthor id="146" name="王霞" initials="王" lastIdx="1" clrIdx="1"/>
  <p:cmAuthor id="147" name="未知用户46" initials="未" lastIdx="22" clrIdx="0"/>
  <p:cmAuthor id="148" name="xschao" initials="x" lastIdx="1" clrIdx="0"/>
  <p:cmAuthor id="149" name="熊云飞" initials="熊" lastIdx="13" clrIdx="2"/>
  <p:cmAuthor id="150" name="未知用户39" initials="未" lastIdx="2" clrIdx="1"/>
  <p:cmAuthor id="151" name="未知用户109" initials="未" lastIdx="13" clrIdx="0"/>
  <p:cmAuthor id="152" name="未知用户110" initials="未" lastIdx="2" clrIdx="0"/>
  <p:cmAuthor id="153" name="未知用户133" initials="未" lastIdx="21" clrIdx="4"/>
  <p:cmAuthor id="154" name="未知用户134" initials="未" lastIdx="1" clrIdx="1"/>
  <p:cmAuthor id="155" name="李勇" initials="李" lastIdx="1" clrIdx="17"/>
  <p:cmAuthor id="156" name="未知用户113" initials="未" lastIdx="0" clrIdx="0"/>
  <p:cmAuthor id="157" name="未知用户71" initials="未" lastIdx="2" clrIdx="0"/>
  <p:cmAuthor id="158" name="侯雪飞" initials="侯" lastIdx="1" clrIdx="0"/>
  <p:cmAuthor id="159" name="朱海平" initials="朱" lastIdx="1" clrIdx="16"/>
  <p:cmAuthor id="160" name="liu yj" initials="l" lastIdx="8" clrIdx="35"/>
  <p:cmAuthor id="161" name="未知用户136" initials="未" lastIdx="1" clrIdx="0"/>
  <p:cmAuthor id="162" name="未知用户137" initials="未" lastIdx="1" clrIdx="0"/>
  <p:cmAuthor id="163" name="未知用户146" initials="未" lastIdx="1" clrIdx="0"/>
  <p:cmAuthor id="164" name="沈永强" initials="沈" lastIdx="1" clrIdx="0"/>
  <p:cmAuthor id="165" name="未知用户139" initials="未" lastIdx="4" clrIdx="0"/>
  <p:cmAuthor id="166" name="未知用户140" initials="未" lastIdx="13" clrIdx="0"/>
  <p:cmAuthor id="167" name="未知用户141" initials="未" lastIdx="2" clrIdx="0"/>
  <p:cmAuthor id="168" name="未知用户142" initials="未" lastIdx="2" clrIdx="1"/>
  <p:cmAuthor id="169" name="未知用户143" initials="未" lastIdx="16" clrIdx="2"/>
  <p:cmAuthor id="170" name="未知用户144" initials="未" lastIdx="0" clrIdx="0"/>
  <p:cmAuthor id="171" name="未知用户85" initials="未" lastIdx="2" clrIdx="1"/>
  <p:cmAuthor id="172" name="未知用户98" initials="未" lastIdx="2" clrIdx="1"/>
  <p:cmAuthor id="173" name="未知用户99" initials="未" lastIdx="16" clrIdx="2"/>
  <p:cmAuthor id="174" name="未知用户100" initials="未" lastIdx="0" clrIdx="0"/>
  <p:cmAuthor id="175" name="董威" initials="董" lastIdx="0" clrIdx="0"/>
  <p:cmAuthor id="176" name="吕冰鑫" initials="吕" lastIdx="1" clrIdx="0"/>
  <p:cmAuthor id="177" name="未知用户91" initials="未" lastIdx="1" clrIdx="0"/>
  <p:cmAuthor id="178" name="未知用户87" initials="未" lastIdx="0" clrIdx="0"/>
  <p:cmAuthor id="179" name="未知用户88" initials="未" lastIdx="3" clrIdx="0"/>
  <p:cmAuthor id="180" name="赵洪丹" initials="赵" lastIdx="173" clrIdx="2"/>
  <p:cmAuthor id="181" name="????" initials="?" lastIdx="24" clrIdx="3"/>
  <p:cmAuthor id="182" name="刘" initials="刘" lastIdx="8" clrIdx="0"/>
  <p:cmAuthor id="183" name="张德胜" initials="张" lastIdx="2" clrIdx="1"/>
  <p:cmAuthor id="184" name="张" initials="张" lastIdx="105" clrIdx="2"/>
  <p:cmAuthor id="185" name="赵丽丽" initials="赵" lastIdx="6" clrIdx="3"/>
  <p:cmAuthor id="186" name="周建文" initials="周" lastIdx="6" clrIdx="4"/>
  <p:cmAuthor id="187" name="广东伊利" initials="广" lastIdx="122" clrIdx="5"/>
  <p:cmAuthor id="188" name="毛香勤" initials="毛" lastIdx="26" clrIdx="6"/>
  <p:cmAuthor id="189" name="朱彩霞" initials="朱" lastIdx="2" clrIdx="0"/>
  <p:cmAuthor id="190" name="admin" initials="a" lastIdx="249" clrIdx="1"/>
  <p:cmAuthor id="191" name="王婷慧" initials="王" lastIdx="829" clrIdx="0"/>
  <p:cmAuthor id="192" name="Lenovo PC" initials="L" lastIdx="10" clrIdx="0"/>
  <p:cmAuthor id="193" name="郑廷东" initials="郑" lastIdx="25" clrIdx="0"/>
  <p:cmAuthor id="194" name="Anastasiya Ladoshkina" initials="A" lastIdx="0" clrIdx="0"/>
  <p:cmAuthor id="195" name="毕军(0212009)" initials="毕" lastIdx="10" clrIdx="0"/>
  <p:cmAuthor id="196" name="未知用户47" initials="未" lastIdx="1" clrIdx="0"/>
  <p:cmAuthor id="197" name="未知用户74" initials="未" lastIdx="0" clrIdx="0"/>
  <p:cmAuthor id="198" name="未知用户60" initials="未" lastIdx="33" clrIdx="0"/>
  <p:cmAuthor id="199" name="未知用户76" initials="未" lastIdx="21" clrIdx="4"/>
  <p:cmAuthor id="200" name="未知用户97" initials="未" lastIdx="2" clrIdx="0"/>
  <p:cmAuthor id="201" name="未知用户50" initials="未" lastIdx="6" clrIdx="2"/>
  <p:cmAuthor id="202" name="未知用户53" initials="未" lastIdx="1" clrIdx="0"/>
  <p:cmAuthor id="203" name="未知用户54" initials="未" lastIdx="8" clrIdx="0"/>
  <p:cmAuthor id="204" name="未知用户55" initials="未" lastIdx="1" clrIdx="0"/>
  <p:cmAuthor id="205" name="未知用户56" initials="未" lastIdx="1" clrIdx="0"/>
  <p:cmAuthor id="206" name="未知用户57" initials="未" lastIdx="4" clrIdx="0"/>
  <p:cmAuthor id="207" name="未知用户58" initials="未" lastIdx="4" clrIdx="33"/>
  <p:cmAuthor id="208" name="郑汝鸿" initials="郑" lastIdx="2" clrIdx="0"/>
  <p:cmAuthor id="209" name="未知用户86" initials="未" lastIdx="16" clrIdx="2"/>
  <p:cmAuthor id="210" name="李刚" initials="李" lastIdx="3" clrIdx="0"/>
  <p:cmAuthor id="211" name="Microsoft Office 用户" initials="Office" lastIdx="0" clrIdx="104"/>
  <p:cmAuthor id="212" name="徐仕超" initials="徐" lastIdx="1" clrIdx="3"/>
  <p:cmAuthor id="213" name="Pei" initials="P" lastIdx="0" clrIdx="1"/>
  <p:cmAuthor id="214" name="Ying Li" initials="Y" lastIdx="1" clrIdx="2"/>
  <p:cmAuthor id="215" name="lou cynthia" initials="l" lastIdx="1" clrIdx="0"/>
  <p:cmAuthor id="216" name="Author" initials="A" lastIdx="1" clrIdx="0"/>
  <p:cmAuthor id="217" name="马红" initials="马" lastIdx="7" clrIdx="0"/>
  <p:cmAuthor id="218" name="杨彦伟" initials="杨" lastIdx="3" clrIdx="0"/>
  <p:cmAuthor id="219" name="Chris Kou" initials="C" lastIdx="1" clrIdx="0"/>
  <p:cmAuthor id="220" name="叶滔" initials="叶" lastIdx="1" clrIdx="31"/>
  <p:cmAuthor id="221" name="李明" initials="李" lastIdx="4" clrIdx="73"/>
  <p:cmAuthor id="222" name="萧然" initials="萧" lastIdx="1" clrIdx="37"/>
  <p:cmAuthor id="223" name="张利英" initials="张" lastIdx="2" clrIdx="2"/>
  <p:cmAuthor id="224" name="张双文" initials="张" lastIdx="2" clrIdx="3"/>
  <p:cmAuthor id="225" name="马海燕" initials="马" lastIdx="1" clrIdx="18"/>
  <p:cmAuthor id="226" name="薛飞飞" initials="薛" lastIdx="4" clrIdx="199"/>
  <p:cmAuthor id="227" name="王川雪" initials="王" lastIdx="65" clrIdx="0"/>
  <p:cmAuthor id="228" name="高龙" initials="高" lastIdx="1" clrIdx="129"/>
  <p:cmAuthor id="229" name="余志宝" initials="余" lastIdx="1" clrIdx="126"/>
  <p:cmAuthor id="230" name="123" initials="1" lastIdx="1" clrIdx="229"/>
  <p:cmAuthor id="231" name="张金玉" initials="张" lastIdx="1" clrIdx="0"/>
  <p:cmAuthor id="232" name="周平" initials="周" lastIdx="0" clrIdx="0"/>
  <p:cmAuthor id="233" name="liang ma" initials="l" lastIdx="1" clrIdx="35"/>
  <p:cmAuthor id="234" name="Yuan Yuan" initials="Y" lastIdx="1" clrIdx="0"/>
  <p:cmAuthor id="235" name="永平 李" initials="永" lastIdx="1" clrIdx="4"/>
  <p:cmAuthor id="236" name="贾红喜" initials="贾" lastIdx="4" clrIdx="0"/>
  <p:cmAuthor id="237" name="冯帅" initials="冯" lastIdx="1" clrIdx="0"/>
  <p:cmAuthor id="238" name="张成真" initials="张" lastIdx="1" clrIdx="0"/>
  <p:cmAuthor id="239" name="Lzy" initials="L" lastIdx="1" clrIdx="0"/>
  <p:cmAuthor id="242" name="谢宝瑞" initials="谢宝瑞" lastIdx="1" clrIdx="129"/>
  <p:cmAuthor id="243" name="张大海" initials="张" lastIdx="1" clrIdx="0"/>
  <p:cmAuthor id="244" name="密 李" initials="密" lastIdx="1" clrIdx="34"/>
  <p:cmAuthor id="245" name="王向妮" initials="王向妮" lastIdx="5" clrIdx="244"/>
  <p:cmAuthor id="246" name="Azfar Mir" initials="A" lastIdx="130" clrIdx="0"/>
  <p:cmAuthor id="247" name="邢辰凤" initials="邢" lastIdx="45" clrIdx="7"/>
  <p:cmAuthor id="248" name="段振华" initials="段" lastIdx="1" clrIdx="0"/>
  <p:cmAuthor id="249" name="未知用户75" initials="未" lastIdx="1" clrIdx="1"/>
  <p:cmAuthor id="250" name="王伟" initials="王" lastIdx="494" clrIdx="2"/>
  <p:cmAuthor id="251" name="姜亚荣" initials="姜" lastIdx="778" clrIdx="3"/>
  <p:cmAuthor id="252" name="杨晶" initials="杨" lastIdx="26" clrIdx="0"/>
  <p:cmAuthor id="253" name="原鹏" initials="原" lastIdx="1" clrIdx="34"/>
  <p:cmAuthor id="254" name="未知用户147" initials="未" lastIdx="3" clrIdx="0"/>
  <p:cmAuthor id="255" name="张春贤" initials="张" lastIdx="13" clrIdx="128"/>
  <p:cmAuthor id="256" name="李天骄" initials="李" lastIdx="2" clrIdx="1"/>
  <p:cmAuthor id="257" name="史战飞" initials="史" lastIdx="10" clrIdx="0"/>
  <p:cmAuthor id="259" name="武春莲" initials="武" lastIdx="1" clrIdx="129"/>
  <p:cmAuthor id="261" name="未知用户135" initials="未" lastIdx="1" clrIdx="0"/>
  <p:cmAuthor id="262" name="吴立鹏" initials="吴" lastIdx="5" clrIdx="35"/>
  <p:cmAuthor id="263" name="赵一璞" initials="赵" lastIdx="1" clrIdx="245"/>
  <p:cmAuthor id="264" name="何序桃" initials="何" lastIdx="1" clrIdx="0"/>
  <p:cmAuthor id="265" name="宋俭" initials="宋" lastIdx="1" clrIdx="36"/>
  <p:cmAuthor id="266" name="李宝龙" initials="李" lastIdx="1" clrIdx="283"/>
  <p:cmAuthor id="267" name="志斌 杜" initials="志" lastIdx="5" clrIdx="103"/>
  <p:cmAuthor id="268" name="刘文" initials="刘" lastIdx="1" clrIdx="5"/>
  <p:cmAuthor id="269" name="王强" initials="王" lastIdx="1" clrIdx="0"/>
  <p:cmAuthor id="270" name="蔚勇军" initials="蔚" lastIdx="35" clrIdx="0"/>
  <p:cmAuthor id="271" name="王军" initials="王" lastIdx="1" clrIdx="128"/>
  <p:cmAuthor id="272" name="李 金龙" initials="李" lastIdx="1" clrIdx="284"/>
  <p:cmAuthor id="273" name="杨秀丰" initials="杨" lastIdx="62" clrIdx="2"/>
  <p:cmAuthor id="274" name="牢骚" initials="牢" lastIdx="1" clrIdx="271"/>
  <p:cmAuthor id="275" name="额日和木" initials="额" lastIdx="1" clrIdx="285"/>
  <p:cmAuthor id="279" name="侯慧娟" initials="侯" lastIdx="2" clrIdx="104"/>
  <p:cmAuthor id="280" name="杨飞" initials="杨" lastIdx="1" clrIdx="290"/>
  <p:cmAuthor id="281" name="jinyue" initials="j" lastIdx="1" clrIdx="310"/>
  <p:cmAuthor id="282" name="吕鑫明" initials="吕" lastIdx="0" clrIdx="2"/>
  <p:cmAuthor id="284" name="wanwen" initials="w" lastIdx="1" clrIdx="0"/>
  <p:cmAuthor id="285" name="李占明" initials="李" lastIdx="2" clrIdx="0"/>
  <p:cmAuthor id="286" name="赵静" initials="赵" lastIdx="1" clrIdx="0"/>
  <p:cmAuthor id="288" name="kaituo" initials="k" lastIdx="1" clrIdx="104"/>
  <p:cmAuthor id="289" name="刘尚军" initials="刘" lastIdx="1" clrIdx="279"/>
  <p:cmAuthor id="290" name="李司楠" initials="李" lastIdx="1" clrIdx="294"/>
  <p:cmAuthor id="291" name="李琨" initials="李" lastIdx="1" clrIdx="245"/>
  <p:cmAuthor id="292" name="卢志东" initials="卢" lastIdx="1" clrIdx="291"/>
  <p:cmAuthor id="293" name="Windows User" initials="W" lastIdx="1" clrIdx="0"/>
  <p:cmAuthor id="294" name="涑 王" initials="涑" lastIdx="2" clrIdx="36"/>
  <p:cmAuthor id="295" name="huawei" initials="h" lastIdx="1" clrIdx="285"/>
  <p:cmAuthor id="296" name="jgj" initials="j" lastIdx="1" clrIdx="2"/>
  <p:cmAuthor id="297" name="姬智" initials="姬" lastIdx="7" clrIdx="246"/>
  <p:cmAuthor id="298" name="蔡江林" initials="蔡" lastIdx="2" clrIdx="27"/>
  <p:cmAuthor id="299" name="董翠珍" initials="董" lastIdx="3" clrIdx="200"/>
  <p:cmAuthor id="300" name="柴志强" initials="柴" lastIdx="1" clrIdx="20"/>
  <p:cmAuthor id="301" name="吕玉花" initials="吕" lastIdx="1" clrIdx="286"/>
  <p:cmAuthor id="302" name="mei mei" initials="mm" lastIdx="1" clrIdx="245"/>
  <p:cmAuthor id="303" name="殷晨阳" initials="殷" lastIdx="1" clrIdx="295"/>
  <p:cmAuthor id="304" name="_ix Mark" initials="_" lastIdx="1" clrIdx="295"/>
  <p:cmAuthor id="305" name="王福宏" initials="姜君" lastIdx="1" clrIdx="304"/>
  <p:cmAuthor id="306" name="wang jiqing" initials="w" lastIdx="1" clrIdx="48"/>
  <p:cmAuthor id="309" name="JNYL" initials="J" lastIdx="1" clrIdx="293"/>
  <p:cmAuthor id="318" name="李志茵" initials="李" lastIdx="194" clrIdx="0"/>
  <p:cmAuthor id="319" name="Yubo" initials="Y" lastIdx="1" clrIdx="304"/>
  <p:cmAuthor id="348" name="an kaituo" initials="a" lastIdx="1" clrIdx="129"/>
  <p:cmAuthor id="357" name="apple" initials="a" lastIdx="1" clrIdx="323"/>
  <p:cmAuthor id="138" name="未知用户44" initials="未" lastIdx="3" clrIdx="0"/>
  <p:cmAuthor id="240" name="未知用户92" initials="未" lastIdx="1" clrIdx="0"/>
  <p:cmAuthor id="258" name="刘培忠" initials="刘" lastIdx="1" clrIdx="245"/>
  <p:cmAuthor id="283" name="金月英" initials="金" lastIdx="1" clrIdx="314"/>
  <p:cmAuthor id="287" name="张学东" initials="张" lastIdx="32" clrIdx="0"/>
  <p:cmAuthor id="360" name="汪 翔" initials="汪" lastIdx="1" clrIdx="201"/>
  <p:cmAuthor id="377" name="海 博" initials="海" lastIdx="1" clrIdx="315"/>
  <p:cmAuthor id="378" name="913666377@qq.com" initials="9" lastIdx="2" clrIdx="328"/>
  <p:cmAuthor id="362" name="刘洋" initials="刘" lastIdx="2" clrIdx="326"/>
  <p:cmAuthor id="365" name="Yuval Sovinsky" initials="Y" lastIdx="12" clrIdx="0"/>
  <p:cmAuthor id="366" name="刘双双" initials="刘" lastIdx="1" clrIdx="342"/>
  <p:cmAuthor id="356" name="liyuxin" initials="l" lastIdx="1" clrIdx="338"/>
  <p:cmAuthor id="333" name="韩杰" initials="韩杰" lastIdx="1" clrIdx="332"/>
  <p:cmAuthor id="2001" name="骆倩怡_Znauj26B" initials="authorId_382814100" lastIdx="0" clrIdx="0"/>
  <p:cmAuthor id="2000" name="冯波_zmIv7zq6" initials="authorId_11761712" lastIdx="47042582" clrIdx="0"/>
  <p:cmAuthor id="330" name="vanderm2" initials="v" lastIdx="3" clrIdx="0"/>
  <p:cmAuthor id="355" name="bozhenwang" initials="b" lastIdx="5" clrIdx="354"/>
  <p:cmAuthor id="349240852" name="FYB" initials="F" lastIdx="5" clrIdx="355"/>
  <p:cmAuthor id="1483810881" name="WPS_1679281038" initials="W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26F"/>
    <a:srgbClr val="F1AF4F"/>
    <a:srgbClr val="57C45B"/>
    <a:srgbClr val="97C890"/>
    <a:srgbClr val="FFFFFF"/>
    <a:srgbClr val="328CCF"/>
    <a:srgbClr val="0070C0"/>
    <a:srgbClr val="2E5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89"/>
    <p:restoredTop sz="94663"/>
  </p:normalViewPr>
  <p:slideViewPr>
    <p:cSldViewPr snapToGrid="0" snapToObjects="1" showGuides="1">
      <p:cViewPr varScale="1">
        <p:scale>
          <a:sx n="81" d="100"/>
          <a:sy n="81" d="100"/>
        </p:scale>
        <p:origin x="525" y="45"/>
      </p:cViewPr>
      <p:guideLst>
        <p:guide orient="horz" pos="2160"/>
        <p:guide pos="383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9" Type="http://schemas.openxmlformats.org/officeDocument/2006/relationships/commentAuthors" Target="commentAuthors.xml"/><Relationship Id="rId68" Type="http://schemas.openxmlformats.org/officeDocument/2006/relationships/tableStyles" Target="tableStyles.xml"/><Relationship Id="rId67" Type="http://schemas.openxmlformats.org/officeDocument/2006/relationships/viewProps" Target="viewProps.xml"/><Relationship Id="rId66" Type="http://schemas.openxmlformats.org/officeDocument/2006/relationships/presProps" Target="presProps.xml"/><Relationship Id="rId65" Type="http://schemas.openxmlformats.org/officeDocument/2006/relationships/handoutMaster" Target="handoutMasters/handoutMaster1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60" Type="http://schemas.openxmlformats.org/officeDocument/2006/relationships/slide" Target="slides/slide56.xml"/><Relationship Id="rId6" Type="http://schemas.openxmlformats.org/officeDocument/2006/relationships/slide" Target="slides/slide2.xml"/><Relationship Id="rId59" Type="http://schemas.openxmlformats.org/officeDocument/2006/relationships/slide" Target="slides/slide55.xml"/><Relationship Id="rId58" Type="http://schemas.openxmlformats.org/officeDocument/2006/relationships/slide" Target="slides/slide54.xml"/><Relationship Id="rId57" Type="http://schemas.openxmlformats.org/officeDocument/2006/relationships/slide" Target="slides/slide53.xml"/><Relationship Id="rId56" Type="http://schemas.openxmlformats.org/officeDocument/2006/relationships/slide" Target="slides/slide52.xml"/><Relationship Id="rId55" Type="http://schemas.openxmlformats.org/officeDocument/2006/relationships/slide" Target="slides/slide51.xml"/><Relationship Id="rId54" Type="http://schemas.openxmlformats.org/officeDocument/2006/relationships/slide" Target="slides/slide50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10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5.xml"/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11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6.xml"/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12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7.xml"/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13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8.xml"/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14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9.xml"/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15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10.xml"/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16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11.xml"/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17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12.xml"/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18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13.xml"/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19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14.xml"/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_rels/chart20.xml.rels><?xml version="1.0" encoding="UTF-8" standalone="yes"?>
<Relationships xmlns="http://schemas.openxmlformats.org/package/2006/relationships"><Relationship Id="rId3" Type="http://schemas.microsoft.com/office/2011/relationships/chartColorStyle" Target="colors8.xml"/><Relationship Id="rId2" Type="http://schemas.microsoft.com/office/2011/relationships/chartStyle" Target="style8.xml"/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22.xml.rels><?xml version="1.0" encoding="UTF-8" standalone="yes"?>
<Relationships xmlns="http://schemas.openxmlformats.org/package/2006/relationships"><Relationship Id="rId3" Type="http://schemas.microsoft.com/office/2011/relationships/chartColorStyle" Target="colors9.xml"/><Relationship Id="rId2" Type="http://schemas.microsoft.com/office/2011/relationships/chartStyle" Target="style9.xml"/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2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2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26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27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28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29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3.xml.rels><?xml version="1.0" encoding="UTF-8" standalone="yes"?>
<Relationships xmlns="http://schemas.openxmlformats.org/package/2006/relationships"><Relationship Id="rId4" Type="http://schemas.microsoft.com/office/2011/relationships/chartColorStyle" Target="colors3.xml"/><Relationship Id="rId3" Type="http://schemas.microsoft.com/office/2011/relationships/chartStyle" Target="style3.xml"/><Relationship Id="rId2" Type="http://schemas.openxmlformats.org/officeDocument/2006/relationships/themeOverride" Target="../theme/themeOverride1.xml"/><Relationship Id="rId1" Type="http://schemas.openxmlformats.org/officeDocument/2006/relationships/package" Target="../embeddings/Workbook3.xlsx"/></Relationships>
</file>

<file path=ppt/charts/_rels/chart30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3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3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3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3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3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36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37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38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39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4.xml.rels><?xml version="1.0" encoding="UTF-8" standalone="yes"?>
<Relationships xmlns="http://schemas.openxmlformats.org/package/2006/relationships"><Relationship Id="rId4" Type="http://schemas.microsoft.com/office/2011/relationships/chartColorStyle" Target="colors4.xml"/><Relationship Id="rId3" Type="http://schemas.microsoft.com/office/2011/relationships/chartStyle" Target="style4.xml"/><Relationship Id="rId2" Type="http://schemas.openxmlformats.org/officeDocument/2006/relationships/themeOverride" Target="../theme/themeOverride2.xml"/><Relationship Id="rId1" Type="http://schemas.openxmlformats.org/officeDocument/2006/relationships/package" Target="../embeddings/Workbook4.xlsx"/></Relationships>
</file>

<file path=ppt/charts/_rels/chart40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4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4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7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microsoft.com/office/2011/relationships/chartStyle" Target="style7.xml"/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8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3.xml"/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9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4.xml"/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rgbClr val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  <a:r>
              <a:rPr sz="1400" b="1"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rPr>
              <a:t>成母牛/后备牛分布</a:t>
            </a:r>
            <a:endParaRPr sz="1400" b="1"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endParaRPr>
          </a:p>
        </c:rich>
      </c:tx>
      <c:layout>
        <c:manualLayout>
          <c:xMode val="edge"/>
          <c:yMode val="edge"/>
          <c:x val="0.353680555555556"/>
          <c:y val="0.0305555555555556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数量</c:v>
                </c:pt>
              </c:strCache>
            </c:strRef>
          </c:tx>
          <c:spPr>
            <a:solidFill>
              <a:srgbClr val="328CCF"/>
            </a:solidFill>
          </c:spPr>
          <c:explosion val="0"/>
          <c:dPt>
            <c:idx val="0"/>
            <c:bubble3D val="0"/>
            <c:spPr>
              <a:solidFill>
                <a:srgbClr val="328CCF"/>
              </a:solidFill>
              <a:ln>
                <a:noFill/>
              </a:ln>
              <a:effectLst/>
            </c:spPr>
          </c:dPt>
          <c:dPt>
            <c:idx val="1"/>
            <c:bubble3D val="0"/>
            <c:spPr>
              <a:solidFill>
                <a:srgbClr val="328CCF">
                  <a:alpha val="50000"/>
                </a:srgbClr>
              </a:solidFill>
              <a:ln>
                <a:noFill/>
              </a:ln>
              <a:effectLst/>
            </c:spPr>
          </c:dPt>
          <c:dLbls>
            <c:numFmt formatCode="0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baseline="0">
                    <a:solidFill>
                      <a:schemeClr val="bg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6350" cap="flat" cmpd="sng" algn="ctr">
                      <a:solidFill>
                        <a:schemeClr val="tx1"/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成母牛</c:v>
                </c:pt>
                <c:pt idx="1">
                  <c:v>后备牛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2444</c:v>
                </c:pt>
                <c:pt idx="1">
                  <c:v>1672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rgbClr val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rgbClr val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1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rgbClr val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031815a1-53bf-491e-9988-af6bfb32e679}"/>
      </c:ext>
    </c:extLst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lang="zh-CN" sz="1200" b="1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MILK性状进展</a:t>
            </a:r>
            <a:endParaRPr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44020109366731"/>
          <c:y val="0.0224508886810103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[育种分析综合报告_20251104_180856.xlsx]年份汇总与性状进展!$A$3:$A$7</c:f>
              <c:strCache>
                <c:ptCount val="5"/>
                <c:pt idx="0">
                  <c:v>2021年及以前</c:v>
                </c:pt>
                <c:pt idx="1">
                  <c:v>2022年</c:v>
                </c:pt>
                <c:pt idx="2">
                  <c:v>2023年</c:v>
                </c:pt>
                <c:pt idx="3">
                  <c:v>2024年</c:v>
                </c:pt>
                <c:pt idx="4">
                  <c:v>2025年</c:v>
                </c:pt>
              </c:strCache>
            </c:strRef>
          </c:cat>
          <c:val>
            <c:numRef>
              <c:f>[育种分析综合报告_20251104_180856.xlsx]年份汇总与性状进展!$E$3:$E$7</c:f>
              <c:numCache>
                <c:formatCode>General</c:formatCode>
                <c:ptCount val="5"/>
                <c:pt idx="0">
                  <c:v>-56.16</c:v>
                </c:pt>
                <c:pt idx="1">
                  <c:v>110.39</c:v>
                </c:pt>
                <c:pt idx="2">
                  <c:v>529.02</c:v>
                </c:pt>
                <c:pt idx="3">
                  <c:v>356.02</c:v>
                </c:pt>
                <c:pt idx="4">
                  <c:v>938.95</c:v>
                </c:pt>
              </c:numCache>
            </c:numRef>
          </c:val>
          <c:smooth val="1"/>
        </c:ser>
        <c:ser>
          <c:idx val="1"/>
          <c:order val="1"/>
          <c:tx>
            <c:strRef>
              <c:f>[育种分析综合报告_20251104_180856.xlsx]年份汇总与性状进展!$AS$2</c:f>
              <c:strCache>
                <c:ptCount val="1"/>
                <c:pt idx="0">
                  <c:v>对比牧场二_平均MILK</c:v>
                </c:pt>
              </c:strCache>
            </c:strRef>
          </c:tx>
          <c:spPr>
            <a:ln w="47625" cap="rnd" cmpd="sng" algn="ctr">
              <a:solidFill>
                <a:srgbClr val="4ECDC4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4ECDC4"/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[育种分析综合报告_20251104_180856.xlsx]年份汇总与性状进展!$AS$3:$AS$7</c:f>
              <c:numCache>
                <c:formatCode>General</c:formatCode>
                <c:ptCount val="5"/>
                <c:pt idx="0">
                  <c:v>44.95</c:v>
                </c:pt>
                <c:pt idx="1">
                  <c:v>248.1</c:v>
                </c:pt>
                <c:pt idx="2">
                  <c:v>533.69</c:v>
                </c:pt>
                <c:pt idx="3">
                  <c:v>272.65</c:v>
                </c:pt>
                <c:pt idx="4">
                  <c:v>580.84</c:v>
                </c:pt>
              </c:numCache>
            </c:numRef>
          </c:val>
          <c:smooth val="1"/>
        </c:ser>
        <c:ser>
          <c:idx val="2"/>
          <c:order val="2"/>
          <c:tx>
            <c:strRef>
              <c:f>[育种分析综合报告_20251104_180856.xlsx]年份汇总与性状进展!$BG$2</c:f>
              <c:strCache>
                <c:ptCount val="1"/>
                <c:pt idx="0">
                  <c:v>对比_平均MILK</c:v>
                </c:pt>
              </c:strCache>
            </c:strRef>
          </c:tx>
          <c:spPr>
            <a:ln w="47625" cap="rnd" cmpd="sng" algn="ctr">
              <a:solidFill>
                <a:srgbClr val="FF6B6B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FF6B6B"/>
              </a:solidFill>
              <a:ln w="9525" cap="flat" cmpd="sng" algn="ctr">
                <a:solidFill>
                  <a:srgbClr val="9BBB59">
                    <a:tint val="65000"/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[育种分析综合报告_20251104_180856.xlsx]年份汇总与性状进展!$BG$3:$BG$7</c:f>
              <c:numCache>
                <c:formatCode>General</c:formatCode>
                <c:ptCount val="5"/>
                <c:pt idx="0">
                  <c:v>248.1</c:v>
                </c:pt>
                <c:pt idx="1">
                  <c:v>533.69</c:v>
                </c:pt>
                <c:pt idx="2">
                  <c:v>272.65</c:v>
                </c:pt>
                <c:pt idx="3">
                  <c:v>580.84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000" b="1" i="0" u="none" strike="noStrike" kern="1200" baseline="0">
                    <a:solidFill>
                      <a:sysClr val="windowText" lastClr="000000"/>
                    </a:solidFill>
                    <a:latin typeface="Calibri" panose="020F0502020204030204" charset="0"/>
                    <a:ea typeface="宋体" pitchFamily="2" charset="-122"/>
                    <a:cs typeface="+mn-ea"/>
                  </a:defRPr>
                </a:pPr>
                <a:r>
                  <a:t>出生年份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1038.461"/>
          <c:min val="-155.671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MILK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1f61b3b5-eb2e-450f-8889-3fbe9a611014}"/>
      </c:ext>
    </c:extLst>
  </c:chart>
  <c:spPr>
    <a:solidFill>
      <a:sysClr val="window" lastClr="FFFFFF"/>
    </a:solidFill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FAT性状进展</a:t>
            </a:r>
            <a:endParaRPr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40844946198624"/>
          <c:y val="0.0168381665107577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[育种分析综合报告_20251104_180856.xlsx]年份汇总与性状进展!$A$3:$A$7</c:f>
              <c:strCache>
                <c:ptCount val="5"/>
                <c:pt idx="0">
                  <c:v>2021年及以前</c:v>
                </c:pt>
                <c:pt idx="1">
                  <c:v>2022年</c:v>
                </c:pt>
                <c:pt idx="2">
                  <c:v>2023年</c:v>
                </c:pt>
                <c:pt idx="3">
                  <c:v>2024年</c:v>
                </c:pt>
                <c:pt idx="4">
                  <c:v>2025年</c:v>
                </c:pt>
              </c:strCache>
            </c:strRef>
          </c:cat>
          <c:val>
            <c:numRef>
              <c:f>[育种分析综合报告_20251104_180856.xlsx]年份汇总与性状进展!$F$3:$F$7</c:f>
              <c:numCache>
                <c:formatCode>General</c:formatCode>
                <c:ptCount val="5"/>
                <c:pt idx="0">
                  <c:v>-12.94</c:v>
                </c:pt>
                <c:pt idx="1">
                  <c:v>16.81</c:v>
                </c:pt>
                <c:pt idx="2">
                  <c:v>21.39</c:v>
                </c:pt>
                <c:pt idx="3">
                  <c:v>36.92</c:v>
                </c:pt>
                <c:pt idx="4">
                  <c:v>42.96</c:v>
                </c:pt>
              </c:numCache>
            </c:numRef>
          </c:val>
          <c:smooth val="1"/>
        </c:ser>
        <c:ser>
          <c:idx val="1"/>
          <c:order val="1"/>
          <c:tx>
            <c:strRef>
              <c:f>[育种分析综合报告_20251104_180856.xlsx]年份汇总与性状进展!$AT$2</c:f>
              <c:strCache>
                <c:ptCount val="1"/>
                <c:pt idx="0">
                  <c:v>对比牧场二_平均FAT</c:v>
                </c:pt>
              </c:strCache>
            </c:strRef>
          </c:tx>
          <c:spPr>
            <a:ln w="47625" cap="rnd" cmpd="sng" algn="ctr">
              <a:solidFill>
                <a:srgbClr val="4ECDC4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4ECDC4"/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[育种分析综合报告_20251104_180856.xlsx]年份汇总与性状进展!$AT$3:$AT$7</c:f>
              <c:numCache>
                <c:formatCode>General</c:formatCode>
                <c:ptCount val="5"/>
                <c:pt idx="0">
                  <c:v>-2.15</c:v>
                </c:pt>
                <c:pt idx="1">
                  <c:v>6.76</c:v>
                </c:pt>
                <c:pt idx="2">
                  <c:v>25.84</c:v>
                </c:pt>
                <c:pt idx="3">
                  <c:v>23.96</c:v>
                </c:pt>
                <c:pt idx="4">
                  <c:v>34.9</c:v>
                </c:pt>
              </c:numCache>
            </c:numRef>
          </c:val>
          <c:smooth val="1"/>
        </c:ser>
        <c:ser>
          <c:idx val="2"/>
          <c:order val="2"/>
          <c:tx>
            <c:strRef>
              <c:f>[育种分析综合报告_20251104_180856.xlsx]年份汇总与性状进展!$BH$2</c:f>
              <c:strCache>
                <c:ptCount val="1"/>
                <c:pt idx="0">
                  <c:v>对比_平均FAT</c:v>
                </c:pt>
              </c:strCache>
            </c:strRef>
          </c:tx>
          <c:spPr>
            <a:ln w="47625" cap="rnd" cmpd="sng" algn="ctr">
              <a:solidFill>
                <a:srgbClr val="FF6B6B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FF6B6B"/>
              </a:solidFill>
              <a:ln w="9525" cap="flat" cmpd="sng" algn="ctr">
                <a:solidFill>
                  <a:srgbClr val="9BBB59">
                    <a:tint val="65000"/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[育种分析综合报告_20251104_180856.xlsx]年份汇总与性状进展!$BH$3:$BH$7</c:f>
              <c:numCache>
                <c:formatCode>General</c:formatCode>
                <c:ptCount val="5"/>
                <c:pt idx="0">
                  <c:v>6.76</c:v>
                </c:pt>
                <c:pt idx="1">
                  <c:v>25.84</c:v>
                </c:pt>
                <c:pt idx="2">
                  <c:v>23.96</c:v>
                </c:pt>
                <c:pt idx="3">
                  <c:v>34.9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1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出生年份</a:t>
                </a:r>
                <a:endParaRPr sz="120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48.55"/>
          <c:min val="-18.53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1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FAT</a:t>
                </a:r>
                <a:endParaRPr sz="120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24f549fe-cb95-44be-956b-07123c25472b}"/>
      </c:ext>
    </c:extLst>
  </c:chart>
  <c:spPr>
    <a:solidFill>
      <a:sysClr val="window" lastClr="FFFFFF"/>
    </a:solidFill>
  </c:spPr>
  <c:txPr>
    <a:bodyPr/>
    <a:lstStyle/>
    <a:p>
      <a:pPr>
        <a:defRPr lang="zh-CN" sz="120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FAT %性状进展</a:t>
            </a:r>
            <a:endParaRPr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63512083259834"/>
          <c:y val="0.0280636108512629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[育种分析综合报告_20251104_180856.xlsx]年份汇总与性状进展!$A$3:$A$7</c:f>
              <c:strCache>
                <c:ptCount val="5"/>
                <c:pt idx="0">
                  <c:v>2021年及以前</c:v>
                </c:pt>
                <c:pt idx="1">
                  <c:v>2022年</c:v>
                </c:pt>
                <c:pt idx="2">
                  <c:v>2023年</c:v>
                </c:pt>
                <c:pt idx="3">
                  <c:v>2024年</c:v>
                </c:pt>
                <c:pt idx="4">
                  <c:v>2025年</c:v>
                </c:pt>
              </c:strCache>
            </c:strRef>
          </c:cat>
          <c:val>
            <c:numRef>
              <c:f>[育种分析综合报告_20251104_180856.xlsx]年份汇总与性状进展!$G$3:$G$7</c:f>
              <c:numCache>
                <c:formatCode>General</c:formatCode>
                <c:ptCount val="5"/>
                <c:pt idx="0">
                  <c:v>-0.02</c:v>
                </c:pt>
                <c:pt idx="1">
                  <c:v>0.06</c:v>
                </c:pt>
                <c:pt idx="2">
                  <c:v>0.01</c:v>
                </c:pt>
                <c:pt idx="3">
                  <c:v>0.09</c:v>
                </c:pt>
                <c:pt idx="4">
                  <c:v>0.02</c:v>
                </c:pt>
              </c:numCache>
            </c:numRef>
          </c:val>
          <c:smooth val="1"/>
        </c:ser>
        <c:ser>
          <c:idx val="1"/>
          <c:order val="1"/>
          <c:tx>
            <c:strRef>
              <c:f>[育种分析综合报告_20251104_180856.xlsx]年份汇总与性状进展!$AU$2</c:f>
              <c:strCache>
                <c:ptCount val="1"/>
                <c:pt idx="0">
                  <c:v>对比牧场二_平均FAT %</c:v>
                </c:pt>
              </c:strCache>
            </c:strRef>
          </c:tx>
          <c:spPr>
            <a:ln w="47625" cap="rnd" cmpd="sng" algn="ctr">
              <a:solidFill>
                <a:srgbClr val="4ECDC4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4ECDC4"/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[育种分析综合报告_20251104_180856.xlsx]年份汇总与性状进展!$AU$3:$AU$7</c:f>
              <c:numCache>
                <c:formatCode>General</c:formatCode>
                <c:ptCount val="5"/>
                <c:pt idx="0">
                  <c:v>0</c:v>
                </c:pt>
                <c:pt idx="1">
                  <c:v>0</c:v>
                </c:pt>
                <c:pt idx="2">
                  <c:v>0.03</c:v>
                </c:pt>
                <c:pt idx="3">
                  <c:v>0.05</c:v>
                </c:pt>
                <c:pt idx="4">
                  <c:v>0.04</c:v>
                </c:pt>
              </c:numCache>
            </c:numRef>
          </c:val>
          <c:smooth val="1"/>
        </c:ser>
        <c:ser>
          <c:idx val="2"/>
          <c:order val="2"/>
          <c:tx>
            <c:strRef>
              <c:f>[育种分析综合报告_20251104_180856.xlsx]年份汇总与性状进展!$BI$2</c:f>
              <c:strCache>
                <c:ptCount val="1"/>
                <c:pt idx="0">
                  <c:v>对比_平均FAT %</c:v>
                </c:pt>
              </c:strCache>
            </c:strRef>
          </c:tx>
          <c:spPr>
            <a:ln w="47625" cap="rnd" cmpd="sng" algn="ctr">
              <a:solidFill>
                <a:srgbClr val="FF6B6B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FF6B6B"/>
              </a:solidFill>
              <a:ln w="9525" cap="flat" cmpd="sng" algn="ctr">
                <a:solidFill>
                  <a:srgbClr val="9BBB59">
                    <a:tint val="65000"/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[育种分析综合报告_20251104_180856.xlsx]年份汇总与性状进展!$BI$3:$BI$7</c:f>
              <c:numCache>
                <c:formatCode>General</c:formatCode>
                <c:ptCount val="5"/>
                <c:pt idx="0">
                  <c:v>0</c:v>
                </c:pt>
                <c:pt idx="1">
                  <c:v>0.03</c:v>
                </c:pt>
                <c:pt idx="2">
                  <c:v>0.05</c:v>
                </c:pt>
                <c:pt idx="3">
                  <c:v>0.04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1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出生年份</a:t>
                </a:r>
                <a:endParaRPr sz="120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0.101"/>
          <c:min val="-0.031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FAT %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b400f364-fe72-4e36-9913-9ba51794a78c}"/>
      </c:ext>
    </c:extLst>
  </c:chart>
  <c:spPr>
    <a:solidFill>
      <a:sysClr val="window" lastClr="FFFFFF"/>
    </a:solidFill>
  </c:spPr>
  <c:txPr>
    <a:bodyPr/>
    <a:lstStyle/>
    <a:p>
      <a:pPr>
        <a:defRPr lang="zh-CN" sz="1200"/>
      </a:pPr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PROT性状进展</a:t>
            </a:r>
            <a:endParaRPr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6518786382078"/>
          <c:y val="0.0168381665107577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[育种分析综合报告_20251104_180856.xlsx]年份汇总与性状进展!$A$3:$A$7</c:f>
              <c:strCache>
                <c:ptCount val="5"/>
                <c:pt idx="0">
                  <c:v>2021年及以前</c:v>
                </c:pt>
                <c:pt idx="1">
                  <c:v>2022年</c:v>
                </c:pt>
                <c:pt idx="2">
                  <c:v>2023年</c:v>
                </c:pt>
                <c:pt idx="3">
                  <c:v>2024年</c:v>
                </c:pt>
                <c:pt idx="4">
                  <c:v>2025年</c:v>
                </c:pt>
              </c:strCache>
            </c:strRef>
          </c:cat>
          <c:val>
            <c:numRef>
              <c:f>[育种分析综合报告_20251104_180856.xlsx]年份汇总与性状进展!$H$3:$H$7</c:f>
              <c:numCache>
                <c:formatCode>General</c:formatCode>
                <c:ptCount val="5"/>
                <c:pt idx="0">
                  <c:v>-3.12</c:v>
                </c:pt>
                <c:pt idx="1">
                  <c:v>7.8</c:v>
                </c:pt>
                <c:pt idx="2">
                  <c:v>15.33</c:v>
                </c:pt>
                <c:pt idx="3">
                  <c:v>16.63</c:v>
                </c:pt>
                <c:pt idx="4">
                  <c:v>28.32</c:v>
                </c:pt>
              </c:numCache>
            </c:numRef>
          </c:val>
          <c:smooth val="1"/>
        </c:ser>
        <c:ser>
          <c:idx val="1"/>
          <c:order val="1"/>
          <c:tx>
            <c:strRef>
              <c:f>[育种分析综合报告_20251104_180856.xlsx]年份汇总与性状进展!$AV$2</c:f>
              <c:strCache>
                <c:ptCount val="1"/>
                <c:pt idx="0">
                  <c:v>对比牧场二_平均PROT</c:v>
                </c:pt>
              </c:strCache>
            </c:strRef>
          </c:tx>
          <c:spPr>
            <a:ln w="47625" cap="rnd" cmpd="sng" algn="ctr">
              <a:solidFill>
                <a:srgbClr val="4ECDC4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4ECDC4"/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[育种分析综合报告_20251104_180856.xlsx]年份汇总与性状进展!$AV$3:$AV$7</c:f>
              <c:numCache>
                <c:formatCode>General</c:formatCode>
                <c:ptCount val="5"/>
                <c:pt idx="0">
                  <c:v>4.04</c:v>
                </c:pt>
                <c:pt idx="1">
                  <c:v>6.92</c:v>
                </c:pt>
                <c:pt idx="2">
                  <c:v>16.9</c:v>
                </c:pt>
                <c:pt idx="3">
                  <c:v>10.44</c:v>
                </c:pt>
                <c:pt idx="4">
                  <c:v>20.45</c:v>
                </c:pt>
              </c:numCache>
            </c:numRef>
          </c:val>
          <c:smooth val="1"/>
        </c:ser>
        <c:ser>
          <c:idx val="2"/>
          <c:order val="2"/>
          <c:tx>
            <c:strRef>
              <c:f>[育种分析综合报告_20251104_180856.xlsx]年份汇总与性状进展!$BJ$2</c:f>
              <c:strCache>
                <c:ptCount val="1"/>
                <c:pt idx="0">
                  <c:v>对比_平均PROT</c:v>
                </c:pt>
              </c:strCache>
            </c:strRef>
          </c:tx>
          <c:spPr>
            <a:ln w="47625" cap="rnd" cmpd="sng" algn="ctr">
              <a:solidFill>
                <a:srgbClr val="FF6B6B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FF6B6B"/>
              </a:solidFill>
              <a:ln w="9525" cap="flat" cmpd="sng" algn="ctr">
                <a:solidFill>
                  <a:srgbClr val="9BBB59">
                    <a:tint val="65000"/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[育种分析综合报告_20251104_180856.xlsx]年份汇总与性状进展!$BJ$3:$BJ$7</c:f>
              <c:numCache>
                <c:formatCode>General</c:formatCode>
                <c:ptCount val="5"/>
                <c:pt idx="0">
                  <c:v>6.92</c:v>
                </c:pt>
                <c:pt idx="1">
                  <c:v>16.9</c:v>
                </c:pt>
                <c:pt idx="2">
                  <c:v>10.44</c:v>
                </c:pt>
                <c:pt idx="3">
                  <c:v>20.45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1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出生年份</a:t>
                </a:r>
                <a:endParaRPr sz="120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31.464"/>
          <c:min val="-6.264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PROT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28080c17-792b-4d1e-a476-21a06c333964}"/>
      </c:ext>
    </c:extLst>
  </c:chart>
  <c:spPr>
    <a:solidFill>
      <a:sysClr val="window" lastClr="FFFFFF"/>
    </a:solidFill>
  </c:spPr>
  <c:txPr>
    <a:bodyPr/>
    <a:lstStyle/>
    <a:p>
      <a:pPr>
        <a:defRPr lang="zh-CN" sz="120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PROT%性状进展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48385958722879"/>
          <c:y val="0.0224508886810103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[育种分析综合报告_20251104_180856.xlsx]年份汇总与性状进展!$A$3:$A$7</c:f>
              <c:strCache>
                <c:ptCount val="5"/>
                <c:pt idx="0">
                  <c:v>2021年及以前</c:v>
                </c:pt>
                <c:pt idx="1">
                  <c:v>2022年</c:v>
                </c:pt>
                <c:pt idx="2">
                  <c:v>2023年</c:v>
                </c:pt>
                <c:pt idx="3">
                  <c:v>2024年</c:v>
                </c:pt>
                <c:pt idx="4">
                  <c:v>2025年</c:v>
                </c:pt>
              </c:strCache>
            </c:strRef>
          </c:cat>
          <c:val>
            <c:numRef>
              <c:f>[育种分析综合报告_20251104_180856.xlsx]年份汇总与性状进展!$I$3:$I$7</c:f>
              <c:numCache>
                <c:formatCode>General</c:formatCode>
                <c:ptCount val="5"/>
                <c:pt idx="0">
                  <c:v>0</c:v>
                </c:pt>
                <c:pt idx="1">
                  <c:v>0.02</c:v>
                </c:pt>
                <c:pt idx="2">
                  <c:v>0</c:v>
                </c:pt>
                <c:pt idx="3">
                  <c:v>0.02</c:v>
                </c:pt>
                <c:pt idx="4">
                  <c:v>-0.01</c:v>
                </c:pt>
              </c:numCache>
            </c:numRef>
          </c:val>
          <c:smooth val="1"/>
        </c:ser>
        <c:ser>
          <c:idx val="1"/>
          <c:order val="1"/>
          <c:tx>
            <c:strRef>
              <c:f>[育种分析综合报告_20251104_180856.xlsx]年份汇总与性状进展!$AW$2</c:f>
              <c:strCache>
                <c:ptCount val="1"/>
                <c:pt idx="0">
                  <c:v>对比牧场二_平均PROT%</c:v>
                </c:pt>
              </c:strCache>
            </c:strRef>
          </c:tx>
          <c:spPr>
            <a:ln w="47625" cap="rnd" cmpd="sng" algn="ctr">
              <a:solidFill>
                <a:srgbClr val="4ECDC4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4ECDC4"/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[育种分析综合报告_20251104_180856.xlsx]年份汇总与性状进展!$AW$3:$AW$7</c:f>
              <c:numCache>
                <c:formatCode>General</c:formatCode>
                <c:ptCount val="5"/>
                <c:pt idx="0">
                  <c:v>0.01</c:v>
                </c:pt>
                <c:pt idx="1">
                  <c:v>0</c:v>
                </c:pt>
                <c:pt idx="2">
                  <c:v>0</c:v>
                </c:pt>
                <c:pt idx="3">
                  <c:v>0.01</c:v>
                </c:pt>
                <c:pt idx="4">
                  <c:v>0.01</c:v>
                </c:pt>
              </c:numCache>
            </c:numRef>
          </c:val>
          <c:smooth val="1"/>
        </c:ser>
        <c:ser>
          <c:idx val="2"/>
          <c:order val="2"/>
          <c:tx>
            <c:strRef>
              <c:f>[育种分析综合报告_20251104_180856.xlsx]年份汇总与性状进展!$BK$2</c:f>
              <c:strCache>
                <c:ptCount val="1"/>
                <c:pt idx="0">
                  <c:v>对比_平均PROT%</c:v>
                </c:pt>
              </c:strCache>
            </c:strRef>
          </c:tx>
          <c:spPr>
            <a:ln w="47625" cap="rnd" cmpd="sng" algn="ctr">
              <a:solidFill>
                <a:srgbClr val="FF6B6B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FF6B6B"/>
              </a:solidFill>
              <a:ln w="9525" cap="flat" cmpd="sng" algn="ctr">
                <a:solidFill>
                  <a:srgbClr val="9BBB59">
                    <a:tint val="65000"/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[育种分析综合报告_20251104_180856.xlsx]年份汇总与性状进展!$BK$3:$BK$7</c:f>
              <c:numCache>
                <c:formatCode>General</c:formatCode>
                <c:ptCount val="5"/>
                <c:pt idx="0">
                  <c:v>0</c:v>
                </c:pt>
                <c:pt idx="1">
                  <c:v>0</c:v>
                </c:pt>
                <c:pt idx="2">
                  <c:v>0.01</c:v>
                </c:pt>
                <c:pt idx="3">
                  <c:v>0.01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出生年份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0.023"/>
          <c:min val="-0.013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PROT%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80a9f063-002e-4263-bf5a-dd27bf213a22}"/>
      </c:ext>
    </c:extLst>
  </c:chart>
  <c:spPr>
    <a:solidFill>
      <a:sysClr val="window" lastClr="FFFFFF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PL性状进展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44328805785853"/>
          <c:y val="0.0224508886810103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[育种分析综合报告_20251104_180856.xlsx]年份汇总与性状进展!$A$3:$A$7</c:f>
              <c:strCache>
                <c:ptCount val="5"/>
                <c:pt idx="0">
                  <c:v>2021年及以前</c:v>
                </c:pt>
                <c:pt idx="1">
                  <c:v>2022年</c:v>
                </c:pt>
                <c:pt idx="2">
                  <c:v>2023年</c:v>
                </c:pt>
                <c:pt idx="3">
                  <c:v>2024年</c:v>
                </c:pt>
                <c:pt idx="4">
                  <c:v>2025年</c:v>
                </c:pt>
              </c:strCache>
            </c:strRef>
          </c:cat>
          <c:val>
            <c:numRef>
              <c:f>[育种分析综合报告_20251104_180856.xlsx]年份汇总与性状进展!$K$3:$K$7</c:f>
              <c:numCache>
                <c:formatCode>General</c:formatCode>
                <c:ptCount val="5"/>
                <c:pt idx="0">
                  <c:v>0</c:v>
                </c:pt>
                <c:pt idx="1">
                  <c:v>0.24</c:v>
                </c:pt>
                <c:pt idx="2">
                  <c:v>0.92</c:v>
                </c:pt>
                <c:pt idx="3">
                  <c:v>0.97</c:v>
                </c:pt>
                <c:pt idx="4">
                  <c:v>1.71</c:v>
                </c:pt>
              </c:numCache>
            </c:numRef>
          </c:val>
          <c:smooth val="1"/>
        </c:ser>
        <c:ser>
          <c:idx val="1"/>
          <c:order val="1"/>
          <c:tx>
            <c:strRef>
              <c:f>[育种分析综合报告_20251104_180856.xlsx]年份汇总与性状进展!$AY$2</c:f>
              <c:strCache>
                <c:ptCount val="1"/>
                <c:pt idx="0">
                  <c:v>对比牧场二_平均PL</c:v>
                </c:pt>
              </c:strCache>
            </c:strRef>
          </c:tx>
          <c:spPr>
            <a:ln w="47625" cap="rnd" cmpd="sng" algn="ctr">
              <a:solidFill>
                <a:srgbClr val="4ECDC4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4ECDC4"/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[育种分析综合报告_20251104_180856.xlsx]年份汇总与性状进展!$AY$3:$AY$7</c:f>
              <c:numCache>
                <c:formatCode>General</c:formatCode>
                <c:ptCount val="5"/>
                <c:pt idx="0">
                  <c:v>-0.98</c:v>
                </c:pt>
                <c:pt idx="1">
                  <c:v>-0.02</c:v>
                </c:pt>
                <c:pt idx="2">
                  <c:v>0.5</c:v>
                </c:pt>
                <c:pt idx="3">
                  <c:v>1.02</c:v>
                </c:pt>
                <c:pt idx="4">
                  <c:v>0.97</c:v>
                </c:pt>
              </c:numCache>
            </c:numRef>
          </c:val>
          <c:smooth val="1"/>
        </c:ser>
        <c:ser>
          <c:idx val="2"/>
          <c:order val="2"/>
          <c:tx>
            <c:strRef>
              <c:f>[育种分析综合报告_20251104_180856.xlsx]年份汇总与性状进展!$BM$2</c:f>
              <c:strCache>
                <c:ptCount val="1"/>
                <c:pt idx="0">
                  <c:v>对比_平均PL</c:v>
                </c:pt>
              </c:strCache>
            </c:strRef>
          </c:tx>
          <c:spPr>
            <a:ln w="47625" cap="rnd" cmpd="sng" algn="ctr">
              <a:solidFill>
                <a:srgbClr val="FF6B6B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FF6B6B"/>
              </a:solidFill>
              <a:ln w="9525" cap="flat" cmpd="sng" algn="ctr">
                <a:solidFill>
                  <a:srgbClr val="9BBB59">
                    <a:tint val="65000"/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[育种分析综合报告_20251104_180856.xlsx]年份汇总与性状进展!$BM$3:$BM$7</c:f>
              <c:numCache>
                <c:formatCode>General</c:formatCode>
                <c:ptCount val="5"/>
                <c:pt idx="0">
                  <c:v>-0.02</c:v>
                </c:pt>
                <c:pt idx="1">
                  <c:v>0.5</c:v>
                </c:pt>
                <c:pt idx="2">
                  <c:v>1.02</c:v>
                </c:pt>
                <c:pt idx="3">
                  <c:v>0.97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出生年份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1.979"/>
          <c:min val="-1.249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PL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b05a4145-761b-4247-8a14-60aae4aaf315}"/>
      </c:ext>
    </c:extLst>
  </c:chart>
  <c:spPr>
    <a:solidFill>
      <a:sysClr val="window" lastClr="FFFFFF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DPR性状进展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59675427765038"/>
          <c:y val="0.0224508886810103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[育种分析综合报告_20251104_180856.xlsx]年份汇总与性状进展!$A$3:$A$7</c:f>
              <c:strCache>
                <c:ptCount val="5"/>
                <c:pt idx="0">
                  <c:v>2021年及以前</c:v>
                </c:pt>
                <c:pt idx="1">
                  <c:v>2022年</c:v>
                </c:pt>
                <c:pt idx="2">
                  <c:v>2023年</c:v>
                </c:pt>
                <c:pt idx="3">
                  <c:v>2024年</c:v>
                </c:pt>
                <c:pt idx="4">
                  <c:v>2025年</c:v>
                </c:pt>
              </c:strCache>
            </c:strRef>
          </c:cat>
          <c:val>
            <c:numRef>
              <c:f>[育种分析综合报告_20251104_180856.xlsx]年份汇总与性状进展!$L$3:$L$7</c:f>
              <c:numCache>
                <c:formatCode>General</c:formatCode>
                <c:ptCount val="5"/>
                <c:pt idx="0">
                  <c:v>-0.26</c:v>
                </c:pt>
                <c:pt idx="1">
                  <c:v>-1.31</c:v>
                </c:pt>
                <c:pt idx="2">
                  <c:v>-1.23</c:v>
                </c:pt>
                <c:pt idx="3">
                  <c:v>-0.86</c:v>
                </c:pt>
                <c:pt idx="4">
                  <c:v>-1.16</c:v>
                </c:pt>
              </c:numCache>
            </c:numRef>
          </c:val>
          <c:smooth val="1"/>
        </c:ser>
        <c:ser>
          <c:idx val="1"/>
          <c:order val="1"/>
          <c:tx>
            <c:strRef>
              <c:f>[育种分析综合报告_20251104_180856.xlsx]年份汇总与性状进展!$AZ$2</c:f>
              <c:strCache>
                <c:ptCount val="1"/>
                <c:pt idx="0">
                  <c:v>对比牧场二_平均DPR</c:v>
                </c:pt>
              </c:strCache>
            </c:strRef>
          </c:tx>
          <c:spPr>
            <a:ln w="47625" cap="rnd" cmpd="sng" algn="ctr">
              <a:solidFill>
                <a:srgbClr val="4ECDC4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4ECDC4"/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[育种分析综合报告_20251104_180856.xlsx]年份汇总与性状进展!$AZ$3:$AZ$7</c:f>
              <c:numCache>
                <c:formatCode>General</c:formatCode>
                <c:ptCount val="5"/>
                <c:pt idx="0">
                  <c:v>-0.25</c:v>
                </c:pt>
                <c:pt idx="1">
                  <c:v>-0.93</c:v>
                </c:pt>
                <c:pt idx="2">
                  <c:v>-0.84</c:v>
                </c:pt>
                <c:pt idx="3">
                  <c:v>-0.42</c:v>
                </c:pt>
                <c:pt idx="4">
                  <c:v>-0.91</c:v>
                </c:pt>
              </c:numCache>
            </c:numRef>
          </c:val>
          <c:smooth val="1"/>
        </c:ser>
        <c:ser>
          <c:idx val="2"/>
          <c:order val="2"/>
          <c:tx>
            <c:strRef>
              <c:f>[育种分析综合报告_20251104_180856.xlsx]年份汇总与性状进展!$BN$2</c:f>
              <c:strCache>
                <c:ptCount val="1"/>
                <c:pt idx="0">
                  <c:v>对比_平均DPR</c:v>
                </c:pt>
              </c:strCache>
            </c:strRef>
          </c:tx>
          <c:spPr>
            <a:ln w="47625" cap="rnd" cmpd="sng" algn="ctr">
              <a:solidFill>
                <a:srgbClr val="FF6B6B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FF6B6B"/>
              </a:solidFill>
              <a:ln w="9525" cap="flat" cmpd="sng" algn="ctr">
                <a:solidFill>
                  <a:srgbClr val="9BBB59">
                    <a:tint val="65000"/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[育种分析综合报告_20251104_180856.xlsx]年份汇总与性状进展!$BN$3:$BN$7</c:f>
              <c:numCache>
                <c:formatCode>General</c:formatCode>
                <c:ptCount val="5"/>
                <c:pt idx="0">
                  <c:v>-0.93</c:v>
                </c:pt>
                <c:pt idx="1">
                  <c:v>-0.84</c:v>
                </c:pt>
                <c:pt idx="2">
                  <c:v>-0.42</c:v>
                </c:pt>
                <c:pt idx="3">
                  <c:v>-0.91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出生年份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-0.144"/>
          <c:min val="-1.416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DPR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fffebdd4-6cbb-49ec-b2ae-1b025ae7b7d8}"/>
      </c:ext>
    </c:extLst>
  </c:chart>
  <c:spPr>
    <a:solidFill>
      <a:sysClr val="window" lastClr="FFFFFF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UDC性状进展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67260539777739"/>
          <c:y val="0.0205799812909261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[育种分析综合报告_20251104_180856.xlsx]年份汇总与性状进展!$A$3:$A$7</c:f>
              <c:strCache>
                <c:ptCount val="5"/>
                <c:pt idx="0">
                  <c:v>2021年及以前</c:v>
                </c:pt>
                <c:pt idx="1">
                  <c:v>2022年</c:v>
                </c:pt>
                <c:pt idx="2">
                  <c:v>2023年</c:v>
                </c:pt>
                <c:pt idx="3">
                  <c:v>2024年</c:v>
                </c:pt>
                <c:pt idx="4">
                  <c:v>2025年</c:v>
                </c:pt>
              </c:strCache>
            </c:strRef>
          </c:cat>
          <c:val>
            <c:numRef>
              <c:f>[育种分析综合报告_20251104_180856.xlsx]年份汇总与性状进展!$N$3:$N$7</c:f>
              <c:numCache>
                <c:formatCode>General</c:formatCode>
                <c:ptCount val="5"/>
                <c:pt idx="0">
                  <c:v>-0.1</c:v>
                </c:pt>
                <c:pt idx="1">
                  <c:v>-0.05</c:v>
                </c:pt>
                <c:pt idx="2">
                  <c:v>-0.07</c:v>
                </c:pt>
                <c:pt idx="3">
                  <c:v>0.26</c:v>
                </c:pt>
                <c:pt idx="4">
                  <c:v>0.09</c:v>
                </c:pt>
              </c:numCache>
            </c:numRef>
          </c:val>
          <c:smooth val="1"/>
        </c:ser>
        <c:ser>
          <c:idx val="1"/>
          <c:order val="1"/>
          <c:tx>
            <c:strRef>
              <c:f>[育种分析综合报告_20251104_180856.xlsx]年份汇总与性状进展!$BB$2</c:f>
              <c:strCache>
                <c:ptCount val="1"/>
                <c:pt idx="0">
                  <c:v>对比牧场二_平均UDC</c:v>
                </c:pt>
              </c:strCache>
            </c:strRef>
          </c:tx>
          <c:spPr>
            <a:ln w="47625" cap="rnd" cmpd="sng" algn="ctr">
              <a:solidFill>
                <a:srgbClr val="4ECDC4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4ECDC4"/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[育种分析综合报告_20251104_180856.xlsx]年份汇总与性状进展!$BB$3:$BB$7</c:f>
              <c:numCache>
                <c:formatCode>General</c:formatCode>
                <c:ptCount val="5"/>
                <c:pt idx="0">
                  <c:v>-0.58</c:v>
                </c:pt>
                <c:pt idx="1">
                  <c:v>-0.23</c:v>
                </c:pt>
                <c:pt idx="2">
                  <c:v>0.2</c:v>
                </c:pt>
                <c:pt idx="3">
                  <c:v>-0.06</c:v>
                </c:pt>
                <c:pt idx="4">
                  <c:v>-0.15</c:v>
                </c:pt>
              </c:numCache>
            </c:numRef>
          </c:val>
          <c:smooth val="1"/>
        </c:ser>
        <c:ser>
          <c:idx val="2"/>
          <c:order val="2"/>
          <c:tx>
            <c:strRef>
              <c:f>[育种分析综合报告_20251104_180856.xlsx]年份汇总与性状进展!$BP$2</c:f>
              <c:strCache>
                <c:ptCount val="1"/>
                <c:pt idx="0">
                  <c:v>对比_平均UDC</c:v>
                </c:pt>
              </c:strCache>
            </c:strRef>
          </c:tx>
          <c:spPr>
            <a:ln w="47625" cap="rnd" cmpd="sng" algn="ctr">
              <a:solidFill>
                <a:srgbClr val="FF6B6B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FF6B6B"/>
              </a:solidFill>
              <a:ln w="9525" cap="flat" cmpd="sng" algn="ctr">
                <a:solidFill>
                  <a:srgbClr val="9BBB59">
                    <a:tint val="65000"/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[育种分析综合报告_20251104_180856.xlsx]年份汇总与性状进展!$BP$3:$BP$7</c:f>
              <c:numCache>
                <c:formatCode>General</c:formatCode>
                <c:ptCount val="5"/>
                <c:pt idx="0">
                  <c:v>-0.23</c:v>
                </c:pt>
                <c:pt idx="1">
                  <c:v>0.2</c:v>
                </c:pt>
                <c:pt idx="2">
                  <c:v>-0.06</c:v>
                </c:pt>
                <c:pt idx="3">
                  <c:v>-0.15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出生年份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0.344"/>
          <c:min val="-0.664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UDC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20920710-e1bc-46b1-ba2e-0f925d8e9331}"/>
      </c:ext>
    </c:extLst>
  </c:chart>
  <c:spPr>
    <a:solidFill>
      <a:sysClr val="window" lastClr="FFFFFF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FLC性状进展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61086611395308"/>
          <c:y val="0.0205799812909261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[育种分析综合报告_20251104_180856.xlsx]年份汇总与性状进展!$A$3:$A$7</c:f>
              <c:strCache>
                <c:ptCount val="5"/>
                <c:pt idx="0">
                  <c:v>2021年及以前</c:v>
                </c:pt>
                <c:pt idx="1">
                  <c:v>2022年</c:v>
                </c:pt>
                <c:pt idx="2">
                  <c:v>2023年</c:v>
                </c:pt>
                <c:pt idx="3">
                  <c:v>2024年</c:v>
                </c:pt>
                <c:pt idx="4">
                  <c:v>2025年</c:v>
                </c:pt>
              </c:strCache>
            </c:strRef>
          </c:cat>
          <c:val>
            <c:numRef>
              <c:f>[育种分析综合报告_20251104_180856.xlsx]年份汇总与性状进展!$O$3:$O$7</c:f>
              <c:numCache>
                <c:formatCode>General</c:formatCode>
                <c:ptCount val="5"/>
                <c:pt idx="0">
                  <c:v>0.11</c:v>
                </c:pt>
                <c:pt idx="1">
                  <c:v>0.02</c:v>
                </c:pt>
                <c:pt idx="2">
                  <c:v>0.21</c:v>
                </c:pt>
                <c:pt idx="3">
                  <c:v>0.11</c:v>
                </c:pt>
                <c:pt idx="4">
                  <c:v>0.04</c:v>
                </c:pt>
              </c:numCache>
            </c:numRef>
          </c:val>
          <c:smooth val="1"/>
        </c:ser>
        <c:ser>
          <c:idx val="1"/>
          <c:order val="1"/>
          <c:tx>
            <c:strRef>
              <c:f>[育种分析综合报告_20251104_180856.xlsx]年份汇总与性状进展!$BC$2</c:f>
              <c:strCache>
                <c:ptCount val="1"/>
                <c:pt idx="0">
                  <c:v>对比牧场二_平均FLC</c:v>
                </c:pt>
              </c:strCache>
            </c:strRef>
          </c:tx>
          <c:spPr>
            <a:ln w="47625" cap="rnd" cmpd="sng" algn="ctr">
              <a:solidFill>
                <a:srgbClr val="4ECDC4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4ECDC4"/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[育种分析综合报告_20251104_180856.xlsx]年份汇总与性状进展!$BC$3:$BC$7</c:f>
              <c:numCache>
                <c:formatCode>General</c:formatCode>
                <c:ptCount val="5"/>
                <c:pt idx="0">
                  <c:v>-0.16</c:v>
                </c:pt>
                <c:pt idx="1">
                  <c:v>0.08</c:v>
                </c:pt>
                <c:pt idx="2">
                  <c:v>-0.18</c:v>
                </c:pt>
                <c:pt idx="3">
                  <c:v>-0.3</c:v>
                </c:pt>
                <c:pt idx="4">
                  <c:v>-0.37</c:v>
                </c:pt>
              </c:numCache>
            </c:numRef>
          </c:val>
          <c:smooth val="1"/>
        </c:ser>
        <c:ser>
          <c:idx val="2"/>
          <c:order val="2"/>
          <c:tx>
            <c:strRef>
              <c:f>[育种分析综合报告_20251104_180856.xlsx]年份汇总与性状进展!$BQ$2</c:f>
              <c:strCache>
                <c:ptCount val="1"/>
                <c:pt idx="0">
                  <c:v>对比_平均FLC</c:v>
                </c:pt>
              </c:strCache>
            </c:strRef>
          </c:tx>
          <c:spPr>
            <a:ln w="47625" cap="rnd" cmpd="sng" algn="ctr">
              <a:solidFill>
                <a:srgbClr val="FF6B6B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FF6B6B"/>
              </a:solidFill>
              <a:ln w="9525" cap="flat" cmpd="sng" algn="ctr">
                <a:solidFill>
                  <a:srgbClr val="9BBB59">
                    <a:tint val="65000"/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[育种分析综合报告_20251104_180856.xlsx]年份汇总与性状进展!$BQ$3:$BQ$7</c:f>
              <c:numCache>
                <c:formatCode>General</c:formatCode>
                <c:ptCount val="5"/>
                <c:pt idx="0">
                  <c:v>0.08</c:v>
                </c:pt>
                <c:pt idx="1">
                  <c:v>-0.18</c:v>
                </c:pt>
                <c:pt idx="2">
                  <c:v>-0.3</c:v>
                </c:pt>
                <c:pt idx="3">
                  <c:v>-0.37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出生年份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0.268"/>
          <c:min val="-0.428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FLC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5c4d1aad-7336-43c8-842f-528c7072914f}"/>
      </c:ext>
    </c:extLst>
  </c:chart>
  <c:spPr>
    <a:solidFill>
      <a:sysClr val="window" lastClr="FFFFFF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RFI性状进展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77844417004763"/>
          <c:y val="0.0299345182413471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[育种分析综合报告_20251104_180856.xlsx]年份汇总与性状进展!$A$3:$A$7</c:f>
              <c:strCache>
                <c:ptCount val="5"/>
                <c:pt idx="0">
                  <c:v>2021年及以前</c:v>
                </c:pt>
                <c:pt idx="1">
                  <c:v>2022年</c:v>
                </c:pt>
                <c:pt idx="2">
                  <c:v>2023年</c:v>
                </c:pt>
                <c:pt idx="3">
                  <c:v>2024年</c:v>
                </c:pt>
                <c:pt idx="4">
                  <c:v>2025年</c:v>
                </c:pt>
              </c:strCache>
            </c:strRef>
          </c:cat>
          <c:val>
            <c:numRef>
              <c:f>[育种分析综合报告_20251104_180856.xlsx]年份汇总与性状进展!$P$3:$P$7</c:f>
              <c:numCache>
                <c:formatCode>General</c:formatCode>
                <c:ptCount val="5"/>
                <c:pt idx="0">
                  <c:v>40.07</c:v>
                </c:pt>
                <c:pt idx="1">
                  <c:v>-27.66</c:v>
                </c:pt>
                <c:pt idx="2">
                  <c:v>17.21</c:v>
                </c:pt>
                <c:pt idx="3">
                  <c:v>5.96</c:v>
                </c:pt>
                <c:pt idx="4">
                  <c:v>49.99</c:v>
                </c:pt>
              </c:numCache>
            </c:numRef>
          </c:val>
          <c:smooth val="1"/>
        </c:ser>
        <c:ser>
          <c:idx val="1"/>
          <c:order val="1"/>
          <c:tx>
            <c:strRef>
              <c:f>[育种分析综合报告_20251104_180856.xlsx]年份汇总与性状进展!$BD$2</c:f>
              <c:strCache>
                <c:ptCount val="1"/>
                <c:pt idx="0">
                  <c:v>对比牧场二_平均RFI</c:v>
                </c:pt>
              </c:strCache>
            </c:strRef>
          </c:tx>
          <c:spPr>
            <a:ln w="47625" cap="rnd" cmpd="sng" algn="ctr">
              <a:solidFill>
                <a:srgbClr val="4ECDC4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4ECDC4"/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[育种分析综合报告_20251104_180856.xlsx]年份汇总与性状进展!$BD$3:$BD$7</c:f>
              <c:numCache>
                <c:formatCode>General</c:formatCode>
                <c:ptCount val="5"/>
                <c:pt idx="0">
                  <c:v>5.3</c:v>
                </c:pt>
                <c:pt idx="1">
                  <c:v>-45.29</c:v>
                </c:pt>
                <c:pt idx="2">
                  <c:v>-14.26</c:v>
                </c:pt>
                <c:pt idx="3">
                  <c:v>-31.69</c:v>
                </c:pt>
                <c:pt idx="4">
                  <c:v>-4.81</c:v>
                </c:pt>
              </c:numCache>
            </c:numRef>
          </c:val>
          <c:smooth val="1"/>
        </c:ser>
        <c:ser>
          <c:idx val="2"/>
          <c:order val="2"/>
          <c:tx>
            <c:strRef>
              <c:f>[育种分析综合报告_20251104_180856.xlsx]年份汇总与性状进展!$BR$2</c:f>
              <c:strCache>
                <c:ptCount val="1"/>
                <c:pt idx="0">
                  <c:v>对比_平均RFI</c:v>
                </c:pt>
              </c:strCache>
            </c:strRef>
          </c:tx>
          <c:spPr>
            <a:ln w="47625" cap="rnd" cmpd="sng" algn="ctr">
              <a:solidFill>
                <a:srgbClr val="FF6B6B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FF6B6B"/>
              </a:solidFill>
              <a:ln w="9525" cap="flat" cmpd="sng" algn="ctr">
                <a:solidFill>
                  <a:srgbClr val="9BBB59">
                    <a:tint val="65000"/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[育种分析综合报告_20251104_180856.xlsx]年份汇总与性状进展!$BR$3:$BR$7</c:f>
              <c:numCache>
                <c:formatCode>General</c:formatCode>
                <c:ptCount val="5"/>
                <c:pt idx="0">
                  <c:v>-45.29</c:v>
                </c:pt>
                <c:pt idx="1">
                  <c:v>-14.26</c:v>
                </c:pt>
                <c:pt idx="2">
                  <c:v>-31.69</c:v>
                </c:pt>
                <c:pt idx="3">
                  <c:v>-4.81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出生年份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59.518"/>
          <c:min val="-54.818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RFI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5eccb12f-c5fb-4e9f-b6a3-bda89d8746c2}"/>
      </c:ext>
    </c:extLst>
  </c:chart>
  <c:spPr>
    <a:solidFill>
      <a:sysClr val="window" lastClr="FFFFFF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  <a:r>
              <a:rPr sz="1400" b="1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rPr>
              <a:t>成母牛/后备牛分布统计</a:t>
            </a:r>
            <a:endParaRPr sz="1400" b="1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endParaRPr>
          </a:p>
        </c:rich>
      </c:tx>
      <c:layout>
        <c:manualLayout>
          <c:xMode val="edge"/>
          <c:yMode val="edge"/>
          <c:x val="0.300879949717159"/>
          <c:y val="0.0290913136467778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00666247642992"/>
          <c:y val="0.20130026486877"/>
          <c:w val="0.746851037083595"/>
          <c:h val="0.65210691066698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数量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成母牛</c:v>
                </c:pt>
                <c:pt idx="1">
                  <c:v>后备牛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2444</c:v>
                </c:pt>
                <c:pt idx="1">
                  <c:v>1672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-20680273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55accc53-6f30-422a-8446-a84b5cde3a65}"/>
      </c:ext>
    </c:extLst>
  </c:chart>
  <c:spPr>
    <a:noFill/>
    <a:ln>
      <a:noFill/>
    </a:ln>
    <a:effectLst/>
  </c:spPr>
  <c:txPr>
    <a:bodyPr/>
    <a:lstStyle/>
    <a:p>
      <a:pPr>
        <a:defRPr lang="zh-CN" sz="1200" b="1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在群母牛NM$分布占比</a:t>
            </a:r>
            <a:endParaRPr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239215140551072"/>
          <c:y val="0.0285374554102259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tx>
            <c:strRef>
              <c:f>'[育种分析综合报告_20251104_180856.xlsx]NM$分布分析'!$B$2</c:f>
              <c:strCache>
                <c:ptCount val="1"/>
                <c:pt idx="0">
                  <c:v>头数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5">
                  <a:shade val="44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1"/>
            <c:bubble3D val="0"/>
            <c:spPr>
              <a:solidFill>
                <a:schemeClr val="accent5">
                  <a:shade val="58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2"/>
            <c:bubble3D val="0"/>
            <c:spPr>
              <a:solidFill>
                <a:schemeClr val="accent5">
                  <a:shade val="72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3"/>
            <c:bubble3D val="0"/>
            <c:spPr>
              <a:solidFill>
                <a:schemeClr val="accent5">
                  <a:shade val="86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5"/>
            <c:bubble3D val="0"/>
            <c:spPr>
              <a:solidFill>
                <a:schemeClr val="accent5">
                  <a:tint val="86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6"/>
            <c:bubble3D val="0"/>
            <c:spPr>
              <a:solidFill>
                <a:schemeClr val="accent5">
                  <a:tint val="72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7"/>
            <c:bubble3D val="0"/>
            <c:spPr>
              <a:solidFill>
                <a:schemeClr val="accent5">
                  <a:tint val="58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8"/>
            <c:bubble3D val="0"/>
            <c:spPr>
              <a:solidFill>
                <a:schemeClr val="accent5">
                  <a:tint val="44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Lbls>
            <c:delete val="1"/>
          </c:dLbls>
          <c:cat>
            <c:strRef>
              <c:f>'[育种分析综合报告_20251104_180856.xlsx]NM$分布分析'!$A$3:$A$11</c:f>
              <c:strCache>
                <c:ptCount val="9"/>
                <c:pt idx="0">
                  <c:v>-1000~-800</c:v>
                </c:pt>
                <c:pt idx="1">
                  <c:v>-800~-600</c:v>
                </c:pt>
                <c:pt idx="2">
                  <c:v>-600~-400</c:v>
                </c:pt>
                <c:pt idx="3">
                  <c:v>-400~-200</c:v>
                </c:pt>
                <c:pt idx="4">
                  <c:v>-200~0</c:v>
                </c:pt>
                <c:pt idx="5">
                  <c:v>0~200</c:v>
                </c:pt>
                <c:pt idx="6">
                  <c:v>200~400</c:v>
                </c:pt>
                <c:pt idx="7">
                  <c:v>400~600</c:v>
                </c:pt>
                <c:pt idx="8">
                  <c:v>600~800</c:v>
                </c:pt>
              </c:strCache>
            </c:strRef>
          </c:cat>
          <c:val>
            <c:numRef>
              <c:f>'[育种分析综合报告_20251104_180856.xlsx]NM$分布分析'!$B$3:$B$11</c:f>
              <c:numCache>
                <c:formatCode>General</c:formatCode>
                <c:ptCount val="9"/>
                <c:pt idx="0">
                  <c:v>3</c:v>
                </c:pt>
                <c:pt idx="1">
                  <c:v>0</c:v>
                </c:pt>
                <c:pt idx="2">
                  <c:v>92</c:v>
                </c:pt>
                <c:pt idx="3">
                  <c:v>161</c:v>
                </c:pt>
                <c:pt idx="4">
                  <c:v>968</c:v>
                </c:pt>
                <c:pt idx="5">
                  <c:v>1292</c:v>
                </c:pt>
                <c:pt idx="6">
                  <c:v>1487</c:v>
                </c:pt>
                <c:pt idx="7">
                  <c:v>113</c:v>
                </c:pt>
                <c:pt idx="8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3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4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5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6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7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8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a15b815e-26fb-4533-8346-3b46a51f6831}"/>
      </c:ext>
    </c:extLst>
  </c:chart>
  <c:spPr>
    <a:noFill/>
    <a:ln>
      <a:noFill/>
    </a:ln>
    <a:effectLst/>
  </c:spPr>
  <c:txPr>
    <a:bodyPr/>
    <a:lstStyle/>
    <a:p>
      <a:pPr>
        <a:defRPr lang="zh-CN" sz="120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在群母牛NM$分布柱状图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'NM$分布分析'!$B$2</c:f>
              <c:strCache>
                <c:ptCount val="1"/>
                <c:pt idx="0">
                  <c:v>头数</c:v>
                </c:pt>
              </c:strCache>
            </c:strRef>
          </c:tx>
          <c:spPr>
            <a:solidFill>
              <a:srgbClr val="328CCF"/>
            </a:solidFill>
            <a:ln w="9525" cap="flat" cmpd="sng" algn="ctr">
              <a:solidFill>
                <a:schemeClr val="lt1">
                  <a:shade val="95000"/>
                  <a:satMod val="105000"/>
                </a:schemeClr>
              </a:solidFill>
              <a:prstDash val="solid"/>
              <a:round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/>
              </c:ext>
            </c:extLst>
          </c:dLbls>
          <c:cat>
            <c:strRef>
              <c:f>'NM$分布分析'!$A$3:$A$11</c:f>
              <c:strCache>
                <c:ptCount val="9"/>
                <c:pt idx="0">
                  <c:v>-1000~-800</c:v>
                </c:pt>
                <c:pt idx="1">
                  <c:v>-800~-600</c:v>
                </c:pt>
                <c:pt idx="2">
                  <c:v>-600~-400</c:v>
                </c:pt>
                <c:pt idx="3">
                  <c:v>-400~-200</c:v>
                </c:pt>
                <c:pt idx="4">
                  <c:v>-200~0</c:v>
                </c:pt>
                <c:pt idx="5">
                  <c:v>0~200</c:v>
                </c:pt>
                <c:pt idx="6">
                  <c:v>200~400</c:v>
                </c:pt>
                <c:pt idx="7">
                  <c:v>400~600</c:v>
                </c:pt>
                <c:pt idx="8">
                  <c:v>600~800</c:v>
                </c:pt>
              </c:strCache>
            </c:strRef>
          </c:cat>
          <c:val>
            <c:numRef>
              <c:f>'NM$分布分析'!$B$3:$B$11</c:f>
              <c:numCache>
                <c:formatCode>General</c:formatCode>
                <c:ptCount val="9"/>
                <c:pt idx="0">
                  <c:v>3</c:v>
                </c:pt>
                <c:pt idx="1">
                  <c:v>0</c:v>
                </c:pt>
                <c:pt idx="2">
                  <c:v>92</c:v>
                </c:pt>
                <c:pt idx="3">
                  <c:v>161</c:v>
                </c:pt>
                <c:pt idx="4">
                  <c:v>968</c:v>
                </c:pt>
                <c:pt idx="5">
                  <c:v>1292</c:v>
                </c:pt>
                <c:pt idx="6">
                  <c:v>1487</c:v>
                </c:pt>
                <c:pt idx="7">
                  <c:v>113</c:v>
                </c:pt>
                <c:pt idx="8">
                  <c:v>0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0"/>
        <c:axId val="100"/>
      </c:bar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分布区间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头数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d3b9e818-8381-4a28-a560-f347608dc55a}"/>
      </c:ext>
    </c:extLst>
  </c:chart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在群母牛育种指数分布占比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252444283930646"/>
          <c:y val="0.0188891507073433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244619546042573"/>
          <c:y val="0.284377923292797"/>
          <c:w val="0.423968011290133"/>
          <c:h val="0.674462114125351"/>
        </c:manualLayout>
      </c:layout>
      <c:pieChart>
        <c:varyColors val="1"/>
        <c:ser>
          <c:idx val="0"/>
          <c:order val="0"/>
          <c:tx>
            <c:strRef>
              <c:f>[育种分析综合报告_20251104_180856.xlsx]育种指数分布分析!$B$2</c:f>
              <c:strCache>
                <c:ptCount val="1"/>
                <c:pt idx="0">
                  <c:v>头数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5">
                  <a:shade val="44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1"/>
            <c:bubble3D val="0"/>
            <c:spPr>
              <a:solidFill>
                <a:schemeClr val="accent5">
                  <a:shade val="58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2"/>
            <c:bubble3D val="0"/>
            <c:spPr>
              <a:solidFill>
                <a:schemeClr val="accent5">
                  <a:shade val="72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3"/>
            <c:bubble3D val="0"/>
            <c:spPr>
              <a:solidFill>
                <a:schemeClr val="accent5">
                  <a:shade val="86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5"/>
            <c:bubble3D val="0"/>
            <c:spPr>
              <a:solidFill>
                <a:schemeClr val="accent5">
                  <a:tint val="86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6"/>
            <c:bubble3D val="0"/>
            <c:spPr>
              <a:solidFill>
                <a:schemeClr val="accent5">
                  <a:tint val="72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7"/>
            <c:bubble3D val="0"/>
            <c:spPr>
              <a:solidFill>
                <a:schemeClr val="accent5">
                  <a:tint val="58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8"/>
            <c:bubble3D val="0"/>
            <c:spPr>
              <a:solidFill>
                <a:schemeClr val="accent5">
                  <a:tint val="44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Lbls>
            <c:delete val="1"/>
          </c:dLbls>
          <c:cat>
            <c:strRef>
              <c:f>[育种分析综合报告_20251104_180856.xlsx]育种指数分布分析!$A$3:$A$11</c:f>
              <c:strCache>
                <c:ptCount val="9"/>
                <c:pt idx="0">
                  <c:v>-250--200</c:v>
                </c:pt>
                <c:pt idx="1">
                  <c:v>-200--150</c:v>
                </c:pt>
                <c:pt idx="2">
                  <c:v>-150--100</c:v>
                </c:pt>
                <c:pt idx="3">
                  <c:v>-100--50</c:v>
                </c:pt>
                <c:pt idx="4">
                  <c:v>-50-0</c:v>
                </c:pt>
                <c:pt idx="5">
                  <c:v>0-50</c:v>
                </c:pt>
                <c:pt idx="6">
                  <c:v>50-100</c:v>
                </c:pt>
                <c:pt idx="7">
                  <c:v>100-150</c:v>
                </c:pt>
                <c:pt idx="8">
                  <c:v>150-200</c:v>
                </c:pt>
              </c:strCache>
            </c:strRef>
          </c:cat>
          <c:val>
            <c:numRef>
              <c:f>[育种分析综合报告_20251104_180856.xlsx]育种指数分布分析!$B$3:$B$11</c:f>
              <c:numCache>
                <c:formatCode>General</c:formatCode>
                <c:ptCount val="9"/>
                <c:pt idx="0">
                  <c:v>3</c:v>
                </c:pt>
                <c:pt idx="1">
                  <c:v>0</c:v>
                </c:pt>
                <c:pt idx="2">
                  <c:v>0</c:v>
                </c:pt>
                <c:pt idx="3">
                  <c:v>577</c:v>
                </c:pt>
                <c:pt idx="4">
                  <c:v>547</c:v>
                </c:pt>
                <c:pt idx="5">
                  <c:v>1409</c:v>
                </c:pt>
                <c:pt idx="6">
                  <c:v>1101</c:v>
                </c:pt>
                <c:pt idx="7">
                  <c:v>450</c:v>
                </c:pt>
                <c:pt idx="8">
                  <c:v>29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3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4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5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6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7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8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e485bd0b-4b54-49b7-a66b-c90d8573146f}"/>
      </c:ext>
    </c:extLst>
  </c:chart>
  <c:spPr>
    <a:noFill/>
    <a:ln>
      <a:noFill/>
    </a:ln>
    <a:effectLst/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在群母牛育种指数分布柱状图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280430436316594"/>
          <c:y val="0.0243217960710945"/>
        </c:manualLayout>
      </c:layout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[育种分析综合报告_20251104_180856.xlsx]育种指数分布分析!$B$2</c:f>
              <c:strCache>
                <c:ptCount val="1"/>
                <c:pt idx="0">
                  <c:v>头数</c:v>
                </c:pt>
              </c:strCache>
            </c:strRef>
          </c:tx>
          <c:spPr>
            <a:solidFill>
              <a:srgbClr val="328CCF"/>
            </a:solidFill>
            <a:ln w="9525" cap="flat" cmpd="sng" algn="ctr">
              <a:solidFill>
                <a:schemeClr val="lt1">
                  <a:shade val="95000"/>
                  <a:satMod val="105000"/>
                </a:schemeClr>
              </a:solidFill>
              <a:prstDash val="solid"/>
              <a:round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/>
              </c:ext>
            </c:extLst>
          </c:dLbls>
          <c:cat>
            <c:strRef>
              <c:f>[育种分析综合报告_20251104_180856.xlsx]育种指数分布分析!$A$3:$A$11</c:f>
              <c:strCache>
                <c:ptCount val="9"/>
                <c:pt idx="0">
                  <c:v>-250--200</c:v>
                </c:pt>
                <c:pt idx="1">
                  <c:v>-200--150</c:v>
                </c:pt>
                <c:pt idx="2">
                  <c:v>-150--100</c:v>
                </c:pt>
                <c:pt idx="3">
                  <c:v>-100--50</c:v>
                </c:pt>
                <c:pt idx="4">
                  <c:v>-50-0</c:v>
                </c:pt>
                <c:pt idx="5">
                  <c:v>0-50</c:v>
                </c:pt>
                <c:pt idx="6">
                  <c:v>50-100</c:v>
                </c:pt>
                <c:pt idx="7">
                  <c:v>100-150</c:v>
                </c:pt>
                <c:pt idx="8">
                  <c:v>150-200</c:v>
                </c:pt>
              </c:strCache>
            </c:strRef>
          </c:cat>
          <c:val>
            <c:numRef>
              <c:f>[育种分析综合报告_20251104_180856.xlsx]育种指数分布分析!$B$3:$B$11</c:f>
              <c:numCache>
                <c:formatCode>General</c:formatCode>
                <c:ptCount val="9"/>
                <c:pt idx="0">
                  <c:v>3</c:v>
                </c:pt>
                <c:pt idx="1">
                  <c:v>0</c:v>
                </c:pt>
                <c:pt idx="2">
                  <c:v>0</c:v>
                </c:pt>
                <c:pt idx="3">
                  <c:v>577</c:v>
                </c:pt>
                <c:pt idx="4">
                  <c:v>547</c:v>
                </c:pt>
                <c:pt idx="5">
                  <c:v>1409</c:v>
                </c:pt>
                <c:pt idx="6">
                  <c:v>1101</c:v>
                </c:pt>
                <c:pt idx="7">
                  <c:v>450</c:v>
                </c:pt>
                <c:pt idx="8">
                  <c:v>29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0"/>
        <c:axId val="100"/>
      </c:bar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0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分布区间</a:t>
                </a:r>
                <a:endParaRPr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0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头数</a:t>
                </a:r>
                <a:endParaRPr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0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c51f8bc6-f3a2-4d80-a1d1-8da0512b4649}"/>
      </c:ext>
    </c:extLst>
  </c:chart>
  <c:txPr>
    <a:bodyPr/>
    <a:lstStyle/>
    <a:p>
      <a:pPr>
        <a:defRPr lang="zh-CN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近交系数分布（全部配次）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179564315352697"/>
          <c:y val="0.163756388415673"/>
          <c:w val="0.567453319502075"/>
          <c:h val="0.494505962521295"/>
        </c:manualLayout>
      </c:layout>
      <c:barChart>
        <c:barDir val="col"/>
        <c:grouping val="clustered"/>
        <c:varyColors val="0"/>
        <c:ser>
          <c:idx val="0"/>
          <c:order val="0"/>
          <c:spPr>
            <a:ln w="9525" cap="flat" cmpd="sng" algn="ctr">
              <a:solidFill>
                <a:schemeClr val="lt1">
                  <a:shade val="95000"/>
                  <a:satMod val="105000"/>
                </a:schemeClr>
              </a:solidFill>
              <a:prstDash val="solid"/>
              <a:round/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9BC2E6"/>
              </a:solidFill>
              <a:ln w="9525" cap="flat" cmpd="sng" algn="ctr">
                <a:solidFill>
                  <a:schemeClr val="lt1">
                    <a:shade val="95000"/>
                    <a:satMod val="105000"/>
                  </a:schemeClr>
                </a:solidFill>
                <a:prstDash val="solid"/>
                <a:round/>
              </a:ln>
            </c:spPr>
          </c:dPt>
          <c:dPt>
            <c:idx val="1"/>
            <c:invertIfNegative val="0"/>
            <c:bubble3D val="0"/>
            <c:spPr>
              <a:solidFill>
                <a:srgbClr val="FFEB9C"/>
              </a:solidFill>
              <a:ln w="9525" cap="flat" cmpd="sng" algn="ctr">
                <a:solidFill>
                  <a:schemeClr val="lt1">
                    <a:shade val="95000"/>
                    <a:satMod val="105000"/>
                  </a:schemeClr>
                </a:solidFill>
                <a:prstDash val="solid"/>
                <a:round/>
              </a:ln>
            </c:spPr>
          </c:dPt>
          <c:dPt>
            <c:idx val="2"/>
            <c:invertIfNegative val="0"/>
            <c:bubble3D val="0"/>
            <c:spPr>
              <a:solidFill>
                <a:srgbClr val="FFC7CE"/>
              </a:solidFill>
              <a:ln w="9525" cap="flat" cmpd="sng" algn="ctr">
                <a:solidFill>
                  <a:schemeClr val="lt1">
                    <a:shade val="95000"/>
                    <a:satMod val="105000"/>
                  </a:schemeClr>
                </a:solidFill>
                <a:prstDash val="solid"/>
                <a:round/>
              </a:ln>
            </c:spPr>
          </c:dPt>
          <c:dPt>
            <c:idx val="3"/>
            <c:invertIfNegative val="0"/>
            <c:bubble3D val="0"/>
            <c:spPr>
              <a:solidFill>
                <a:srgbClr val="FF0000"/>
              </a:solidFill>
              <a:ln w="9525" cap="flat" cmpd="sng" algn="ctr">
                <a:solidFill>
                  <a:schemeClr val="lt1">
                    <a:shade val="95000"/>
                    <a:satMod val="105000"/>
                  </a:schemeClr>
                </a:solidFill>
                <a:prstDash val="solid"/>
                <a:round/>
              </a:ln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/>
              </c:ext>
            </c:extLst>
          </c:dLbls>
          <c:cat>
            <c:strRef>
              <c:f>'[育种分析综合报告_20251104_180856.xlsx]配种记录-近交系数分析'!$A$3:$A$6</c:f>
              <c:strCache>
                <c:ptCount val="4"/>
                <c:pt idx="0">
                  <c:v>&lt; 3.125%</c:v>
                </c:pt>
                <c:pt idx="1">
                  <c:v>3.125% - 6.25%</c:v>
                </c:pt>
                <c:pt idx="2">
                  <c:v>6.25% - 12.5%</c:v>
                </c:pt>
                <c:pt idx="3">
                  <c:v>&gt; 12.5%</c:v>
                </c:pt>
              </c:strCache>
            </c:strRef>
          </c:cat>
          <c:val>
            <c:numRef>
              <c:f>'[育种分析综合报告_20251104_180856.xlsx]配种记录-近交系数分析'!$B$3:$B$6</c:f>
              <c:numCache>
                <c:formatCode>General</c:formatCode>
                <c:ptCount val="4"/>
                <c:pt idx="0">
                  <c:v>12792</c:v>
                </c:pt>
                <c:pt idx="1">
                  <c:v>310</c:v>
                </c:pt>
                <c:pt idx="2">
                  <c:v>106</c:v>
                </c:pt>
                <c:pt idx="3">
                  <c:v>27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"/>
        <c:axId val="100"/>
      </c:bar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近交系数区间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>
            <c:manualLayout>
              <c:xMode val="edge"/>
              <c:yMode val="edge"/>
              <c:x val="0.509984439834025"/>
              <c:y val="0.884369676320273"/>
            </c:manualLayout>
          </c:layout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配种头次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3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>
        <c:manualLayout>
          <c:xMode val="edge"/>
          <c:yMode val="edge"/>
          <c:x val="0.742868257261411"/>
          <c:y val="0.258517887563884"/>
        </c:manualLayout>
      </c:layout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db404d79-2e5a-4d29-8df0-de55ca3dbd74}"/>
      </c:ext>
    </c:extLst>
  </c:chart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近交系数分布（近12个月）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171614654002714"/>
          <c:y val="0.146584526182279"/>
          <c:w val="0.538018995929444"/>
          <c:h val="0.5445189345896"/>
        </c:manualLayout>
      </c:layout>
      <c:barChart>
        <c:barDir val="col"/>
        <c:grouping val="clustered"/>
        <c:varyColors val="0"/>
        <c:ser>
          <c:idx val="0"/>
          <c:order val="0"/>
          <c:spPr>
            <a:ln w="9525" cap="flat" cmpd="sng" algn="ctr">
              <a:solidFill>
                <a:schemeClr val="lt1">
                  <a:shade val="95000"/>
                  <a:satMod val="105000"/>
                </a:schemeClr>
              </a:solidFill>
              <a:prstDash val="solid"/>
              <a:round/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9BC2E6"/>
              </a:solidFill>
              <a:ln w="9525" cap="flat" cmpd="sng" algn="ctr">
                <a:solidFill>
                  <a:schemeClr val="lt1">
                    <a:shade val="95000"/>
                    <a:satMod val="105000"/>
                  </a:schemeClr>
                </a:solidFill>
                <a:prstDash val="solid"/>
                <a:round/>
              </a:ln>
            </c:spPr>
          </c:dPt>
          <c:dPt>
            <c:idx val="1"/>
            <c:invertIfNegative val="0"/>
            <c:bubble3D val="0"/>
            <c:spPr>
              <a:solidFill>
                <a:srgbClr val="FFEB9C"/>
              </a:solidFill>
              <a:ln w="9525" cap="flat" cmpd="sng" algn="ctr">
                <a:solidFill>
                  <a:schemeClr val="lt1">
                    <a:shade val="95000"/>
                    <a:satMod val="105000"/>
                  </a:schemeClr>
                </a:solidFill>
                <a:prstDash val="solid"/>
                <a:round/>
              </a:ln>
            </c:spPr>
          </c:dPt>
          <c:dPt>
            <c:idx val="2"/>
            <c:invertIfNegative val="0"/>
            <c:bubble3D val="0"/>
            <c:spPr>
              <a:solidFill>
                <a:srgbClr val="FFC7CE"/>
              </a:solidFill>
              <a:ln w="9525" cap="flat" cmpd="sng" algn="ctr">
                <a:solidFill>
                  <a:schemeClr val="lt1">
                    <a:shade val="95000"/>
                    <a:satMod val="105000"/>
                  </a:schemeClr>
                </a:solidFill>
                <a:prstDash val="solid"/>
                <a:round/>
              </a:ln>
            </c:spPr>
          </c:dPt>
          <c:dPt>
            <c:idx val="3"/>
            <c:invertIfNegative val="0"/>
            <c:bubble3D val="0"/>
            <c:spPr>
              <a:solidFill>
                <a:srgbClr val="FF0000"/>
              </a:solidFill>
              <a:ln w="9525" cap="flat" cmpd="sng" algn="ctr">
                <a:solidFill>
                  <a:schemeClr val="lt1">
                    <a:shade val="95000"/>
                    <a:satMod val="105000"/>
                  </a:schemeClr>
                </a:solidFill>
                <a:prstDash val="solid"/>
                <a:round/>
              </a:ln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/>
              </c:ext>
            </c:extLst>
          </c:dLbls>
          <c:cat>
            <c:strRef>
              <c:f>'[育种分析综合报告_20251104_180856.xlsx]配种记录-近交系数分析'!$A$29:$A$32</c:f>
              <c:strCache>
                <c:ptCount val="4"/>
                <c:pt idx="0">
                  <c:v>&lt; 3.125%</c:v>
                </c:pt>
                <c:pt idx="1">
                  <c:v>3.125% - 6.25%</c:v>
                </c:pt>
                <c:pt idx="2">
                  <c:v>6.25% - 12.5%</c:v>
                </c:pt>
                <c:pt idx="3">
                  <c:v>&gt; 12.5%</c:v>
                </c:pt>
              </c:strCache>
            </c:strRef>
          </c:cat>
          <c:val>
            <c:numRef>
              <c:f>'[育种分析综合报告_20251104_180856.xlsx]配种记录-近交系数分析'!$B$29:$B$32</c:f>
              <c:numCache>
                <c:formatCode>General</c:formatCode>
                <c:ptCount val="4"/>
                <c:pt idx="0">
                  <c:v>5424</c:v>
                </c:pt>
                <c:pt idx="1">
                  <c:v>83</c:v>
                </c:pt>
                <c:pt idx="2">
                  <c:v>37</c:v>
                </c:pt>
                <c:pt idx="3">
                  <c:v>27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0"/>
        <c:axId val="100"/>
      </c:bar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近交系数区间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>
            <c:manualLayout>
              <c:xMode val="edge"/>
              <c:yMode val="edge"/>
              <c:x val="0.60921302578019"/>
              <c:y val="0.841637977894546"/>
            </c:manualLayout>
          </c:layout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配种头次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3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39f3ca9e-ca97-4101-a9ea-e1fdb811cc0d}"/>
      </c:ext>
    </c:extLst>
  </c:chart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经济指数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429217199558986"/>
          <c:y val="0.0205799812909261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"NM$"</c:f>
              <c:strCache>
                <c:ptCount val="1"/>
                <c:pt idx="0">
                  <c:v>NM$</c:v>
                </c:pt>
              </c:strCache>
            </c:strRef>
          </c:tx>
          <c:spPr>
            <a:ln w="47625" cap="rnd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numRef>
              <c:f>[育种分析综合报告_20251104_180856.xlsx]已用公牛性状汇总!$A$3:$A$5</c:f>
              <c:numCache>
                <c:formatCode>General</c:formatCode>
                <c:ptCount val="3"/>
                <c:pt idx="0">
                  <c:v>2023</c:v>
                </c:pt>
                <c:pt idx="1">
                  <c:v>2024</c:v>
                </c:pt>
                <c:pt idx="2">
                  <c:v>2025</c:v>
                </c:pt>
              </c:numCache>
            </c:numRef>
          </c:cat>
          <c:val>
            <c:numRef>
              <c:f>[育种分析综合报告_20251104_180856.xlsx]已用公牛性状汇总!$D$3:$D$5</c:f>
              <c:numCache>
                <c:formatCode>0.00</c:formatCode>
                <c:ptCount val="3"/>
                <c:pt idx="0">
                  <c:v>533.687391555813</c:v>
                </c:pt>
                <c:pt idx="1">
                  <c:v>633.032109171182</c:v>
                </c:pt>
                <c:pt idx="2">
                  <c:v>740.03484231943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760.669587395792"/>
          <c:min val="513.052646479451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经济指数 ($)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0.00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0968d764-1103-4754-98c2-db1b449b080f}"/>
      </c:ext>
    </c:extLst>
  </c:chart>
  <c:spPr>
    <a:solidFill>
      <a:schemeClr val="bg1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4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4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育种综合指数</a:t>
            </a:r>
            <a:endParaRPr sz="144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156780595369349"/>
          <c:y val="0.158652946679139"/>
          <c:w val="0.705512679162073"/>
          <c:h val="0.663610851262862"/>
        </c:manualLayout>
      </c:layout>
      <c:lineChart>
        <c:grouping val="standard"/>
        <c:varyColors val="0"/>
        <c:ser>
          <c:idx val="0"/>
          <c:order val="0"/>
          <c:tx>
            <c:strRef>
              <c:f>"TPI"</c:f>
              <c:strCache>
                <c:ptCount val="1"/>
                <c:pt idx="0">
                  <c:v>TPI</c:v>
                </c:pt>
              </c:strCache>
            </c:strRef>
          </c:tx>
          <c:spPr>
            <a:ln w="47625" cap="rnd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numRef>
              <c:f>[育种分析综合报告_20251104_180856.xlsx]已用公牛性状汇总!$A$3:$A$5</c:f>
              <c:numCache>
                <c:formatCode>General</c:formatCode>
                <c:ptCount val="3"/>
                <c:pt idx="0">
                  <c:v>2023</c:v>
                </c:pt>
                <c:pt idx="1">
                  <c:v>2024</c:v>
                </c:pt>
                <c:pt idx="2">
                  <c:v>2025</c:v>
                </c:pt>
              </c:numCache>
            </c:numRef>
          </c:cat>
          <c:val>
            <c:numRef>
              <c:f>[育种分析综合报告_20251104_180856.xlsx]已用公牛性状汇总!$E$3:$E$5</c:f>
              <c:numCache>
                <c:formatCode>0.00</c:formatCode>
                <c:ptCount val="3"/>
                <c:pt idx="0">
                  <c:v>2997.97368421053</c:v>
                </c:pt>
                <c:pt idx="1">
                  <c:v>3108.68653421634</c:v>
                </c:pt>
                <c:pt idx="2">
                  <c:v>3166.5979145473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3183.46033758098"/>
          <c:min val="2981.11126117685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TPI (指数)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0.00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54cf8802-9b95-434d-8417-3139e3c748c6}"/>
      </c:ext>
    </c:extLst>
  </c:chart>
  <c:spPr>
    <a:solidFill>
      <a:schemeClr val="bg1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4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4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产奶量</a:t>
            </a:r>
            <a:endParaRPr sz="144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"MILK"</c:f>
              <c:strCache>
                <c:ptCount val="1"/>
                <c:pt idx="0">
                  <c:v>MILK</c:v>
                </c:pt>
              </c:strCache>
            </c:strRef>
          </c:tx>
          <c:spPr>
            <a:ln w="47625" cap="rnd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numRef>
              <c:f>[育种分析综合报告_20251104_180856.xlsx]已用公牛性状汇总!$A$3:$A$5</c:f>
              <c:numCache>
                <c:formatCode>General</c:formatCode>
                <c:ptCount val="3"/>
                <c:pt idx="0">
                  <c:v>2023</c:v>
                </c:pt>
                <c:pt idx="1">
                  <c:v>2024</c:v>
                </c:pt>
                <c:pt idx="2">
                  <c:v>2025</c:v>
                </c:pt>
              </c:numCache>
            </c:numRef>
          </c:cat>
          <c:val>
            <c:numRef>
              <c:f>[育种分析综合报告_20251104_180856.xlsx]已用公牛性状汇总!$F$3:$F$5</c:f>
              <c:numCache>
                <c:formatCode>0.00</c:formatCode>
                <c:ptCount val="3"/>
                <c:pt idx="0">
                  <c:v>478.595430884904</c:v>
                </c:pt>
                <c:pt idx="1">
                  <c:v>704.102950030102</c:v>
                </c:pt>
                <c:pt idx="2">
                  <c:v>974.769582909461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1024.38699811192"/>
          <c:min val="428.978015682449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MILK (磅)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0.00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81bbbbf5-402f-4281-9d92-84ff894bb6a8}"/>
      </c:ext>
    </c:extLst>
  </c:chart>
  <c:spPr>
    <a:solidFill>
      <a:schemeClr val="bg1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乳成分产量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"FAT"</c:f>
              <c:strCache>
                <c:ptCount val="1"/>
                <c:pt idx="0">
                  <c:v>FAT</c:v>
                </c:pt>
              </c:strCache>
            </c:strRef>
          </c:tx>
          <c:spPr>
            <a:ln w="47625" cap="rnd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numRef>
              <c:f>[育种分析综合报告_20251104_180856.xlsx]已用公牛性状汇总!$A$3:$A$5</c:f>
              <c:numCache>
                <c:formatCode>General</c:formatCode>
                <c:ptCount val="3"/>
                <c:pt idx="0">
                  <c:v>2023</c:v>
                </c:pt>
                <c:pt idx="1">
                  <c:v>2024</c:v>
                </c:pt>
                <c:pt idx="2">
                  <c:v>2025</c:v>
                </c:pt>
              </c:numCache>
            </c:numRef>
          </c:cat>
          <c:val>
            <c:numRef>
              <c:f>[育种分析综合报告_20251104_180856.xlsx]已用公牛性状汇总!$G$3:$G$5</c:f>
              <c:numCache>
                <c:formatCode>0.00</c:formatCode>
                <c:ptCount val="3"/>
                <c:pt idx="0">
                  <c:v>56.7498554077501</c:v>
                </c:pt>
                <c:pt idx="1">
                  <c:v>77.3532008830022</c:v>
                </c:pt>
                <c:pt idx="2">
                  <c:v>78.9824516785351</c:v>
                </c:pt>
              </c:numCache>
            </c:numRef>
          </c:val>
          <c:smooth val="1"/>
        </c:ser>
        <c:ser>
          <c:idx val="1"/>
          <c:order val="1"/>
          <c:tx>
            <c:strRef>
              <c:f>"PROT"</c:f>
              <c:strCache>
                <c:ptCount val="1"/>
                <c:pt idx="0">
                  <c:v>PROT</c:v>
                </c:pt>
              </c:strCache>
            </c:strRef>
          </c:tx>
          <c:spPr>
            <a:ln w="47625" cap="rnd" cmpd="sng" algn="ctr">
              <a:solidFill>
                <a:schemeClr val="accent2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numRef>
              <c:f>[育种分析综合报告_20251104_180856.xlsx]已用公牛性状汇总!$A$3:$A$5</c:f>
              <c:numCache>
                <c:formatCode>General</c:formatCode>
                <c:ptCount val="3"/>
                <c:pt idx="0">
                  <c:v>2023</c:v>
                </c:pt>
                <c:pt idx="1">
                  <c:v>2024</c:v>
                </c:pt>
                <c:pt idx="2">
                  <c:v>2025</c:v>
                </c:pt>
              </c:numCache>
            </c:numRef>
          </c:cat>
          <c:val>
            <c:numRef>
              <c:f>[育种分析综合报告_20251104_180856.xlsx]已用公牛性状汇总!$I$3:$I$5</c:f>
              <c:numCache>
                <c:formatCode>0.00</c:formatCode>
                <c:ptCount val="3"/>
                <c:pt idx="0">
                  <c:v>28.8308270676692</c:v>
                </c:pt>
                <c:pt idx="1">
                  <c:v>37.7003812964078</c:v>
                </c:pt>
                <c:pt idx="2">
                  <c:v>41.7848423194303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83.9976141396217"/>
          <c:min val="23.8156646065826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乳成分产量 (磅)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0.00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82468d67-dd4d-4369-a2ca-07f1dcfa640b}"/>
      </c:ext>
    </c:extLst>
  </c:chart>
  <c:spPr>
    <a:solidFill>
      <a:schemeClr val="bg1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 forceAA="0"/>
          <a:lstStyle/>
          <a:p>
            <a:pPr defTabSz="914400">
              <a:defRPr lang="zh-CN" sz="1400" b="1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  <a:r>
              <a:t>按胎次分布占比</a:t>
            </a:r>
          </a:p>
        </c:rich>
      </c:tx>
      <c:layout>
        <c:manualLayout>
          <c:xMode val="edge"/>
          <c:yMode val="edge"/>
          <c:x val="0.373372374348966"/>
          <c:y val="0.0070126227208976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259751617981459"/>
          <c:y val="0.122309197651663"/>
          <c:w val="0.554661535770509"/>
          <c:h val="0.775684931506849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按胎次分布占比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5">
                  <a:shade val="58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1"/>
            <c:bubble3D val="0"/>
            <c:spPr>
              <a:solidFill>
                <a:schemeClr val="accent5">
                  <a:shade val="86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2"/>
            <c:bubble3D val="0"/>
            <c:spPr>
              <a:solidFill>
                <a:schemeClr val="accent5">
                  <a:tint val="86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3"/>
            <c:bubble3D val="0"/>
            <c:spPr>
              <a:solidFill>
                <a:schemeClr val="accent5">
                  <a:tint val="58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Lbls>
            <c:numFmt formatCode="General" sourceLinked="1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 forceAA="0"/>
              <a:lstStyle/>
              <a:p>
                <a:pPr>
                  <a:defRPr lang="zh-CN" sz="1200" b="1" i="0" u="none" strike="noStrike" kern="1200" baseline="0">
                    <a:solidFill>
                      <a:schemeClr val="bg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txPr>
            <c:dLblPos val="bestFit"/>
            <c:showLegendKey val="1"/>
            <c:showVal val="1"/>
            <c:showCatName val="0"/>
            <c:showSerName val="0"/>
            <c:showPercent val="1"/>
            <c:showBubbleSize val="1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>
                  <c:spPr>
                    <a:ln w="6350" cap="flat" cmpd="sng" algn="ctr">
                      <a:solidFill>
                        <a:schemeClr val="tx1"/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0胎</c:v>
                </c:pt>
                <c:pt idx="1">
                  <c:v>1胎</c:v>
                </c:pt>
                <c:pt idx="2">
                  <c:v>2胎</c:v>
                </c:pt>
                <c:pt idx="3">
                  <c:v>3胎及以上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318</c:v>
                </c:pt>
                <c:pt idx="1">
                  <c:v>131</c:v>
                </c:pt>
                <c:pt idx="2">
                  <c:v>79</c:v>
                </c:pt>
                <c:pt idx="3">
                  <c:v>137</c:v>
                </c:pt>
              </c:numCache>
            </c:numRef>
          </c:val>
        </c:ser>
        <c:dLbls>
          <c:showLegendKey val="1"/>
          <c:showVal val="1"/>
          <c:showCatName val="0"/>
          <c:showSerName val="0"/>
          <c:showPercent val="1"/>
          <c:showBubbleSize val="1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91100637649016"/>
          <c:y val="0.369798971482001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 forceAA="0"/>
        <a:lstStyle/>
        <a:p>
          <a:pPr>
            <a:defRPr lang="zh-CN" sz="1200" b="1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 sz="1200" b="1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乳成分百分比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"FAT %"</c:f>
              <c:strCache>
                <c:ptCount val="1"/>
                <c:pt idx="0">
                  <c:v>FAT %</c:v>
                </c:pt>
              </c:strCache>
            </c:strRef>
          </c:tx>
          <c:spPr>
            <a:ln w="47625" cap="rnd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numRef>
              <c:f>[育种分析综合报告_20251104_180856.xlsx]已用公牛性状汇总!$A$3:$A$5</c:f>
              <c:numCache>
                <c:formatCode>General</c:formatCode>
                <c:ptCount val="3"/>
                <c:pt idx="0">
                  <c:v>2023</c:v>
                </c:pt>
                <c:pt idx="1">
                  <c:v>2024</c:v>
                </c:pt>
                <c:pt idx="2">
                  <c:v>2025</c:v>
                </c:pt>
              </c:numCache>
            </c:numRef>
          </c:cat>
          <c:val>
            <c:numRef>
              <c:f>[育种分析综合报告_20251104_180856.xlsx]已用公牛性状汇总!$H$3:$H$5</c:f>
              <c:numCache>
                <c:formatCode>0.00</c:formatCode>
                <c:ptCount val="3"/>
                <c:pt idx="0">
                  <c:v>0.138750722961249</c:v>
                </c:pt>
                <c:pt idx="1">
                  <c:v>0.180704394942805</c:v>
                </c:pt>
                <c:pt idx="2">
                  <c:v>0.142700915564598</c:v>
                </c:pt>
              </c:numCache>
            </c:numRef>
          </c:val>
          <c:smooth val="1"/>
        </c:ser>
        <c:ser>
          <c:idx val="1"/>
          <c:order val="1"/>
          <c:tx>
            <c:strRef>
              <c:f>"PROT%"</c:f>
              <c:strCache>
                <c:ptCount val="1"/>
                <c:pt idx="0">
                  <c:v>PROT%</c:v>
                </c:pt>
              </c:strCache>
            </c:strRef>
          </c:tx>
          <c:spPr>
            <a:ln w="47625" cap="rnd" cmpd="sng" algn="ctr">
              <a:solidFill>
                <a:schemeClr val="accent2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numRef>
              <c:f>[育种分析综合报告_20251104_180856.xlsx]已用公牛性状汇总!$A$3:$A$5</c:f>
              <c:numCache>
                <c:formatCode>General</c:formatCode>
                <c:ptCount val="3"/>
                <c:pt idx="0">
                  <c:v>2023</c:v>
                </c:pt>
                <c:pt idx="1">
                  <c:v>2024</c:v>
                </c:pt>
                <c:pt idx="2">
                  <c:v>2025</c:v>
                </c:pt>
              </c:numCache>
            </c:numRef>
          </c:cat>
          <c:val>
            <c:numRef>
              <c:f>[育种分析综合报告_20251104_180856.xlsx]已用公牛性状汇总!$J$3:$J$5</c:f>
              <c:numCache>
                <c:formatCode>0.00</c:formatCode>
                <c:ptCount val="3"/>
                <c:pt idx="0">
                  <c:v>0.0519201850780798</c:v>
                </c:pt>
                <c:pt idx="1">
                  <c:v>0.0542063014248445</c:v>
                </c:pt>
                <c:pt idx="2">
                  <c:v>0.0372177009155646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0.19505306434553"/>
          <c:min val="0.0228690315128405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乳成分百分比 (%)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0.00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a7f186ba-0057-4447-a606-9bc11dd9c923}"/>
      </c:ext>
    </c:extLst>
  </c:chart>
  <c:spPr>
    <a:solidFill>
      <a:schemeClr val="bg1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体细胞指数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"SCS"</c:f>
              <c:strCache>
                <c:ptCount val="1"/>
                <c:pt idx="0">
                  <c:v>SCS</c:v>
                </c:pt>
              </c:strCache>
            </c:strRef>
          </c:tx>
          <c:spPr>
            <a:ln w="47625" cap="rnd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numRef>
              <c:f>[育种分析综合报告_20251104_180856.xlsx]已用公牛性状汇总!$A$3:$A$5</c:f>
              <c:numCache>
                <c:formatCode>General</c:formatCode>
                <c:ptCount val="3"/>
                <c:pt idx="0">
                  <c:v>2023</c:v>
                </c:pt>
                <c:pt idx="1">
                  <c:v>2024</c:v>
                </c:pt>
                <c:pt idx="2">
                  <c:v>2025</c:v>
                </c:pt>
              </c:numCache>
            </c:numRef>
          </c:cat>
          <c:val>
            <c:numRef>
              <c:f>[育种分析综合报告_20251104_180856.xlsx]已用公牛性状汇总!$K$3:$K$5</c:f>
              <c:numCache>
                <c:formatCode>0.00</c:formatCode>
                <c:ptCount val="3"/>
                <c:pt idx="0">
                  <c:v>2.85104684788895</c:v>
                </c:pt>
                <c:pt idx="1">
                  <c:v>2.94658037326911</c:v>
                </c:pt>
                <c:pt idx="2">
                  <c:v>2.87542726347915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2.95613372580713"/>
          <c:min val="2.84149349535094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SCS (指数)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0.00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67fd9609-e5f8-4607-b7c1-1e36112d9602}"/>
      </c:ext>
    </c:extLst>
  </c:chart>
  <c:spPr>
    <a:solidFill>
      <a:schemeClr val="bg1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繁殖性状-怀孕率与受胎率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"DPR"</c:f>
              <c:strCache>
                <c:ptCount val="1"/>
                <c:pt idx="0">
                  <c:v>DPR</c:v>
                </c:pt>
              </c:strCache>
            </c:strRef>
          </c:tx>
          <c:spPr>
            <a:ln w="47625" cap="rnd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numRef>
              <c:f>[育种分析综合报告_20251104_180856.xlsx]已用公牛性状汇总!$A$3:$A$5</c:f>
              <c:numCache>
                <c:formatCode>General</c:formatCode>
                <c:ptCount val="3"/>
                <c:pt idx="0">
                  <c:v>2023</c:v>
                </c:pt>
                <c:pt idx="1">
                  <c:v>2024</c:v>
                </c:pt>
                <c:pt idx="2">
                  <c:v>2025</c:v>
                </c:pt>
              </c:numCache>
            </c:numRef>
          </c:cat>
          <c:val>
            <c:numRef>
              <c:f>[育种分析综合报告_20251104_180856.xlsx]已用公牛性状汇总!$M$3:$M$5</c:f>
              <c:numCache>
                <c:formatCode>0.00</c:formatCode>
                <c:ptCount val="3"/>
                <c:pt idx="0">
                  <c:v>-0.275361480624638</c:v>
                </c:pt>
                <c:pt idx="1">
                  <c:v>-0.654826409793297</c:v>
                </c:pt>
                <c:pt idx="2">
                  <c:v>-1.09145473041709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-0.193752155645393"/>
          <c:min val="-1.17306405539634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繁殖性状 (%)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0.00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303707f4-6c77-4bfe-9bda-ef20207118c3}"/>
      </c:ext>
    </c:extLst>
  </c:chart>
  <c:spPr>
    <a:solidFill>
      <a:schemeClr val="bg1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生产寿命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"PL"</c:f>
              <c:strCache>
                <c:ptCount val="1"/>
                <c:pt idx="0">
                  <c:v>PL</c:v>
                </c:pt>
              </c:strCache>
            </c:strRef>
          </c:tx>
          <c:spPr>
            <a:ln w="47625" cap="rnd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numRef>
              <c:f>[育种分析综合报告_20251104_180856.xlsx]已用公牛性状汇总!$A$3:$A$5</c:f>
              <c:numCache>
                <c:formatCode>General</c:formatCode>
                <c:ptCount val="3"/>
                <c:pt idx="0">
                  <c:v>2023</c:v>
                </c:pt>
                <c:pt idx="1">
                  <c:v>2024</c:v>
                </c:pt>
                <c:pt idx="2">
                  <c:v>2025</c:v>
                </c:pt>
              </c:numCache>
            </c:numRef>
          </c:cat>
          <c:val>
            <c:numRef>
              <c:f>[育种分析综合报告_20251104_180856.xlsx]已用公牛性状汇总!$L$3:$L$5</c:f>
              <c:numCache>
                <c:formatCode>0.00</c:formatCode>
                <c:ptCount val="3"/>
                <c:pt idx="0">
                  <c:v>3.11145170618855</c:v>
                </c:pt>
                <c:pt idx="1">
                  <c:v>2.15637166365643</c:v>
                </c:pt>
                <c:pt idx="2">
                  <c:v>3.05531536113937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3.20695971044176"/>
          <c:min val="2.06086365940322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PL (月)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0.00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22de8d8c-3afa-4cc5-b03b-34e115d09502}"/>
      </c:ext>
    </c:extLst>
  </c:chart>
  <c:spPr>
    <a:solidFill>
      <a:schemeClr val="bg1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8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t>体型综合指数</a:t>
            </a: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"PTAT"</c:f>
              <c:strCache>
                <c:ptCount val="1"/>
                <c:pt idx="0">
                  <c:v>PTAT</c:v>
                </c:pt>
              </c:strCache>
            </c:strRef>
          </c:tx>
          <c:spPr>
            <a:ln w="47625" cap="rnd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numRef>
              <c:f>[育种分析综合报告_20251104_180856.xlsx]已用公牛性状汇总!$A$3:$A$5</c:f>
              <c:numCache>
                <c:formatCode>General</c:formatCode>
                <c:ptCount val="3"/>
                <c:pt idx="0">
                  <c:v>2023</c:v>
                </c:pt>
                <c:pt idx="1">
                  <c:v>2024</c:v>
                </c:pt>
                <c:pt idx="2">
                  <c:v>2025</c:v>
                </c:pt>
              </c:numCache>
            </c:numRef>
          </c:cat>
          <c:val>
            <c:numRef>
              <c:f>[育种分析综合报告_20251104_180856.xlsx]已用公牛性状汇总!$N$3:$N$5</c:f>
              <c:numCache>
                <c:formatCode>0.00</c:formatCode>
                <c:ptCount val="3"/>
                <c:pt idx="0">
                  <c:v>0.473238866396761</c:v>
                </c:pt>
                <c:pt idx="1">
                  <c:v>0.641027493477825</c:v>
                </c:pt>
                <c:pt idx="2">
                  <c:v>0.504074262461852</c:v>
                </c:pt>
              </c:numCache>
            </c:numRef>
          </c:val>
          <c:smooth val="1"/>
        </c:ser>
        <c:ser>
          <c:idx val="1"/>
          <c:order val="1"/>
          <c:tx>
            <c:strRef>
              <c:f>"UDC"</c:f>
              <c:strCache>
                <c:ptCount val="1"/>
                <c:pt idx="0">
                  <c:v>UDC</c:v>
                </c:pt>
              </c:strCache>
            </c:strRef>
          </c:tx>
          <c:spPr>
            <a:ln w="47625" cap="rnd" cmpd="sng" algn="ctr">
              <a:solidFill>
                <a:schemeClr val="accent2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numRef>
              <c:f>[育种分析综合报告_20251104_180856.xlsx]已用公牛性状汇总!$A$3:$A$5</c:f>
              <c:numCache>
                <c:formatCode>General</c:formatCode>
                <c:ptCount val="3"/>
                <c:pt idx="0">
                  <c:v>2023</c:v>
                </c:pt>
                <c:pt idx="1">
                  <c:v>2024</c:v>
                </c:pt>
                <c:pt idx="2">
                  <c:v>2025</c:v>
                </c:pt>
              </c:numCache>
            </c:numRef>
          </c:cat>
          <c:val>
            <c:numRef>
              <c:f>[育种分析综合报告_20251104_180856.xlsx]已用公牛性状汇总!$O$3:$O$5</c:f>
              <c:numCache>
                <c:formatCode>0.00</c:formatCode>
                <c:ptCount val="3"/>
                <c:pt idx="0">
                  <c:v>0.1936003470214</c:v>
                </c:pt>
                <c:pt idx="1">
                  <c:v>0.659229379891632</c:v>
                </c:pt>
                <c:pt idx="2">
                  <c:v>0.622469481180061</c:v>
                </c:pt>
              </c:numCache>
            </c:numRef>
          </c:val>
          <c:smooth val="1"/>
        </c:ser>
        <c:ser>
          <c:idx val="2"/>
          <c:order val="2"/>
          <c:tx>
            <c:strRef>
              <c:f>"FLC"</c:f>
              <c:strCache>
                <c:ptCount val="1"/>
                <c:pt idx="0">
                  <c:v>FLC</c:v>
                </c:pt>
              </c:strCache>
            </c:strRef>
          </c:tx>
          <c:spPr>
            <a:ln w="47625" cap="rnd" cmpd="sng" algn="ctr">
              <a:solidFill>
                <a:schemeClr val="accent3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numRef>
              <c:f>[育种分析综合报告_20251104_180856.xlsx]已用公牛性状汇总!$A$3:$A$5</c:f>
              <c:numCache>
                <c:formatCode>General</c:formatCode>
                <c:ptCount val="3"/>
                <c:pt idx="0">
                  <c:v>2023</c:v>
                </c:pt>
                <c:pt idx="1">
                  <c:v>2024</c:v>
                </c:pt>
                <c:pt idx="2">
                  <c:v>2025</c:v>
                </c:pt>
              </c:numCache>
            </c:numRef>
          </c:cat>
          <c:val>
            <c:numRef>
              <c:f>[育种分析综合报告_20251104_180856.xlsx]已用公牛性状汇总!$P$3:$P$5</c:f>
              <c:numCache>
                <c:formatCode>0.00</c:formatCode>
                <c:ptCount val="3"/>
                <c:pt idx="0">
                  <c:v>0.846856564488143</c:v>
                </c:pt>
                <c:pt idx="1">
                  <c:v>0.0493297210515754</c:v>
                </c:pt>
                <c:pt idx="2">
                  <c:v>0.135226347914547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t>年份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0.9266092488318"/>
          <c:min val="-0.0304229632920815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t>综合指数</a:t>
                </a:r>
              </a:p>
            </c:rich>
          </c:tx>
          <c:layout/>
          <c:overlay val="0"/>
        </c:title>
        <c:numFmt formatCode="0.00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129e3610-cd72-48a2-8fa3-9bd2dcdce714}"/>
      </c:ext>
    </c:extLst>
  </c:chart>
  <c:spPr>
    <a:solidFill>
      <a:schemeClr val="bg1"/>
    </a:solidFill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8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t>饲料效率</a:t>
            </a: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"FS"</c:f>
              <c:strCache>
                <c:ptCount val="1"/>
                <c:pt idx="0">
                  <c:v>FS</c:v>
                </c:pt>
              </c:strCache>
            </c:strRef>
          </c:tx>
          <c:spPr>
            <a:ln w="47625" cap="rnd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numRef>
              <c:f>[育种分析综合报告_20251104_180856.xlsx]已用公牛性状汇总!$A$3:$A$5</c:f>
              <c:numCache>
                <c:formatCode>General</c:formatCode>
                <c:ptCount val="3"/>
                <c:pt idx="0">
                  <c:v>2023</c:v>
                </c:pt>
                <c:pt idx="1">
                  <c:v>2024</c:v>
                </c:pt>
                <c:pt idx="2">
                  <c:v>2025</c:v>
                </c:pt>
              </c:numCache>
            </c:numRef>
          </c:cat>
          <c:val>
            <c:numRef>
              <c:f>[育种分析综合报告_20251104_180856.xlsx]已用公牛性状汇总!$R$3:$R$5</c:f>
              <c:numCache>
                <c:formatCode>0.00</c:formatCode>
                <c:ptCount val="3"/>
                <c:pt idx="0">
                  <c:v>-9.45257374204743</c:v>
                </c:pt>
                <c:pt idx="1">
                  <c:v>54.385711418824</c:v>
                </c:pt>
                <c:pt idx="2">
                  <c:v>143.054679552391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t>年份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158.305404881834"/>
          <c:min val="-24.7032990714912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t>饲料效率 (指数)</a:t>
                </a:r>
              </a:p>
            </c:rich>
          </c:tx>
          <c:layout/>
          <c:overlay val="0"/>
        </c:title>
        <c:numFmt formatCode="0.00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a77b440f-6bfa-42c9-b3e0-bbd99b268b34}"/>
      </c:ext>
    </c:extLst>
  </c:chart>
  <c:spPr>
    <a:solidFill>
      <a:schemeClr val="bg1"/>
    </a:solidFill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4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4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剩余饲料采食量</a:t>
            </a:r>
            <a:endParaRPr sz="144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"RFI"</c:f>
              <c:strCache>
                <c:ptCount val="1"/>
                <c:pt idx="0">
                  <c:v>RFI</c:v>
                </c:pt>
              </c:strCache>
            </c:strRef>
          </c:tx>
          <c:spPr>
            <a:ln w="47625" cap="rnd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numRef>
              <c:f>[育种分析综合报告_20251104_180856.xlsx]已用公牛性状汇总!$A$3:$A$5</c:f>
              <c:numCache>
                <c:formatCode>General</c:formatCode>
                <c:ptCount val="3"/>
                <c:pt idx="0">
                  <c:v>2023</c:v>
                </c:pt>
                <c:pt idx="1">
                  <c:v>2024</c:v>
                </c:pt>
                <c:pt idx="2">
                  <c:v>2025</c:v>
                </c:pt>
              </c:numCache>
            </c:numRef>
          </c:cat>
          <c:val>
            <c:numRef>
              <c:f>[育种分析综合报告_20251104_180856.xlsx]已用公牛性状汇总!$Q$3:$Q$5</c:f>
              <c:numCache>
                <c:formatCode>0.00</c:formatCode>
                <c:ptCount val="3"/>
                <c:pt idx="0">
                  <c:v>16.1573163678427</c:v>
                </c:pt>
                <c:pt idx="1">
                  <c:v>0.681717840658238</c:v>
                </c:pt>
                <c:pt idx="2">
                  <c:v>-40.412004069176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21.8142484115446"/>
          <c:min val="-46.0689361128779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RFI (磅/天)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0.00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c4f5cb8a-05b0-4c02-8a08-afd7ead461ce}"/>
      </c:ext>
    </c:extLst>
  </c:chart>
  <c:spPr>
    <a:solidFill>
      <a:schemeClr val="bg1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任意基因纯合风险影响占比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ln w="9525" cap="flat" cmpd="sng" algn="ctr">
              <a:solidFill>
                <a:schemeClr val="lt1">
                  <a:shade val="95000"/>
                  <a:satMod val="105000"/>
                </a:schemeClr>
              </a:solidFill>
              <a:prstDash val="solid"/>
              <a:round/>
            </a:ln>
          </c:spPr>
          <c:invertIfNegative val="0"/>
          <c:dLbls>
            <c:delete val="1"/>
          </c:dLbls>
          <c:cat>
            <c:strRef>
              <c:f>'[育种分析综合报告_20251104_180856.xlsx]备选公牛-隐性基因分析'!$K$16:$K$18</c:f>
              <c:strCache>
                <c:ptCount val="3"/>
                <c:pt idx="0">
                  <c:v>成母牛</c:v>
                </c:pt>
                <c:pt idx="1">
                  <c:v>后备牛</c:v>
                </c:pt>
                <c:pt idx="2">
                  <c:v>全群</c:v>
                </c:pt>
              </c:strCache>
            </c:strRef>
          </c:cat>
          <c:val>
            <c:numRef>
              <c:f>'[育种分析综合报告_20251104_180856.xlsx]备选公牛-隐性基因分析'!$L$16:$L$18</c:f>
              <c:numCache>
                <c:formatCode>General</c:formatCode>
                <c:ptCount val="3"/>
                <c:pt idx="0">
                  <c:v>0.263093289689034</c:v>
                </c:pt>
                <c:pt idx="1">
                  <c:v>0.120215311004785</c:v>
                </c:pt>
                <c:pt idx="2">
                  <c:v>0.205053449951409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"/>
        <c:axId val="100"/>
      </c:barChart>
      <c:catAx>
        <c:axId val="10"/>
        <c:scaling>
          <c:orientation val="minMax"/>
          <c:max val="3.5"/>
          <c:min val="0.5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风险占比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0%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</c:scaling>
        <c:delete val="0"/>
        <c:axPos val="b"/>
        <c:majorGridlines/>
        <c:title>
          <c:layout/>
          <c:overlay val="0"/>
          <c:tx>
            <c:rich>
              <a:bodyPr/>
              <a:lstStyle/>
              <a:p>
                <a:pPr>
                  <a:defRPr/>
                </a:pPr>
              </a:p>
            </c:rich>
          </c:tx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plotVisOnly val="1"/>
    <c:dispBlanksAs val="gap"/>
    <c:showDLblsOverMax val="0"/>
    <c:extLst>
      <c:ext uri="{0b15fc19-7d7d-44ad-8c2d-2c3a37ce22c3}">
        <chartProps xmlns="https://web.wps.cn/et/2018/main" chartId="{8144f618-ee00-4d4f-8276-07c84f16e352}"/>
      </c:ext>
    </c:extLst>
  </c:chart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4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4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任意基因纯合风险影响占比</a:t>
            </a:r>
            <a:endParaRPr sz="144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ln w="9525" cap="flat" cmpd="sng" algn="ctr">
              <a:solidFill>
                <a:schemeClr val="lt1">
                  <a:shade val="95000"/>
                  <a:satMod val="105000"/>
                </a:schemeClr>
              </a:solidFill>
              <a:prstDash val="solid"/>
              <a:round/>
            </a:ln>
          </c:spPr>
          <c:invertIfNegative val="0"/>
          <c:dLbls>
            <c:delete val="1"/>
          </c:dLbls>
          <c:cat>
            <c:strRef>
              <c:f>'[育种分析综合报告_20251104_180856.xlsx]备选公牛-隐性基因分析'!$K$40:$K$42</c:f>
              <c:strCache>
                <c:ptCount val="3"/>
                <c:pt idx="0">
                  <c:v>成母牛</c:v>
                </c:pt>
                <c:pt idx="1">
                  <c:v>后备牛</c:v>
                </c:pt>
                <c:pt idx="2">
                  <c:v>全群</c:v>
                </c:pt>
              </c:strCache>
            </c:strRef>
          </c:cat>
          <c:val>
            <c:numRef>
              <c:f>'[育种分析综合报告_20251104_180856.xlsx]备选公牛-隐性基因分析'!$L$40:$L$42</c:f>
              <c:numCache>
                <c:formatCode>General</c:formatCode>
                <c:ptCount val="3"/>
                <c:pt idx="0">
                  <c:v>0.263093289689034</c:v>
                </c:pt>
                <c:pt idx="1">
                  <c:v>0.120215311004785</c:v>
                </c:pt>
                <c:pt idx="2">
                  <c:v>0.205053449951409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"/>
        <c:axId val="100"/>
      </c:barChart>
      <c:catAx>
        <c:axId val="10"/>
        <c:scaling>
          <c:orientation val="minMax"/>
          <c:max val="3.5"/>
          <c:min val="0.5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风险占比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0%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</c:scaling>
        <c:delete val="0"/>
        <c:axPos val="b"/>
        <c:majorGridlines/>
        <c:title>
          <c:layout/>
          <c:overlay val="0"/>
          <c:tx>
            <c:rich>
              <a:bodyPr/>
              <a:lstStyle/>
              <a:p>
                <a:pPr>
                  <a:defRPr/>
                </a:pPr>
              </a:p>
            </c:rich>
          </c:tx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plotVisOnly val="1"/>
    <c:dispBlanksAs val="gap"/>
    <c:showDLblsOverMax val="0"/>
    <c:extLst>
      <c:ext uri="{0b15fc19-7d7d-44ad-8c2d-2c3a37ce22c3}">
        <chartProps xmlns="https://web.wps.cn/et/2018/main" chartId="{a5770029-b990-4f0f-9179-8726a13d99b5}"/>
      </c:ext>
    </c:extLst>
  </c:chart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4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4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任意基因纯合风险影响占比</a:t>
            </a:r>
            <a:endParaRPr sz="144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ln w="9525" cap="flat" cmpd="sng" algn="ctr">
              <a:solidFill>
                <a:schemeClr val="lt1">
                  <a:shade val="95000"/>
                  <a:satMod val="105000"/>
                </a:schemeClr>
              </a:solidFill>
              <a:prstDash val="solid"/>
              <a:round/>
            </a:ln>
          </c:spPr>
          <c:invertIfNegative val="0"/>
          <c:dLbls>
            <c:delete val="1"/>
          </c:dLbls>
          <c:cat>
            <c:strRef>
              <c:f>'[育种分析综合报告_20251104_180856.xlsx]备选公牛-隐性基因分析'!$K$64:$K$66</c:f>
              <c:strCache>
                <c:ptCount val="3"/>
                <c:pt idx="0">
                  <c:v>成母牛</c:v>
                </c:pt>
                <c:pt idx="1">
                  <c:v>后备牛</c:v>
                </c:pt>
                <c:pt idx="2">
                  <c:v>全群</c:v>
                </c:pt>
              </c:strCache>
            </c:strRef>
          </c:cat>
          <c:val>
            <c:numRef>
              <c:f>'[育种分析综合报告_20251104_180856.xlsx]备选公牛-隐性基因分析'!$L$64:$L$66</c:f>
              <c:numCache>
                <c:formatCode>General</c:formatCode>
                <c:ptCount val="3"/>
                <c:pt idx="0">
                  <c:v>0.263093289689034</c:v>
                </c:pt>
                <c:pt idx="1">
                  <c:v>0.120215311004785</c:v>
                </c:pt>
                <c:pt idx="2">
                  <c:v>0.205053449951409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"/>
        <c:axId val="100"/>
      </c:barChart>
      <c:catAx>
        <c:axId val="10"/>
        <c:scaling>
          <c:orientation val="minMax"/>
          <c:max val="3.5"/>
          <c:min val="0.5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风险占比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0%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</c:scaling>
        <c:delete val="0"/>
        <c:axPos val="b"/>
        <c:majorGridlines/>
        <c:title>
          <c:layout/>
          <c:overlay val="0"/>
          <c:tx>
            <c:rich>
              <a:bodyPr/>
              <a:lstStyle/>
              <a:p>
                <a:pPr>
                  <a:defRPr/>
                </a:pPr>
              </a:p>
            </c:rich>
          </c:tx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plotVisOnly val="1"/>
    <c:dispBlanksAs val="gap"/>
    <c:showDLblsOverMax val="0"/>
    <c:extLst>
      <c:ext uri="{0b15fc19-7d7d-44ad-8c2d-2c3a37ce22c3}">
        <chartProps xmlns="https://web.wps.cn/et/2018/main" chartId="{adc13111-9770-4cab-ae90-915d00baa322}"/>
      </c:ext>
    </c:extLst>
  </c:chart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 forceAA="0"/>
          <a:lstStyle/>
          <a:p>
            <a:pPr defTabSz="914400">
              <a:defRPr lang="zh-CN" sz="1400" b="1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  <a:r>
              <a:t>按胎次分布数量</a:t>
            </a:r>
          </a:p>
        </c:rich>
      </c:tx>
      <c:layout>
        <c:manualLayout>
          <c:xMode val="edge"/>
          <c:yMode val="edge"/>
          <c:x val="0.395830091800218"/>
          <c:y val="0.023249240439228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201773766920803"/>
          <c:y val="0.188154199642584"/>
          <c:w val="0.759327835693169"/>
          <c:h val="0.65284656624968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数量(头)</c:v>
                </c:pt>
              </c:strCache>
            </c:strRef>
          </c:tx>
          <c:spPr>
            <a:solidFill>
              <a:srgbClr val="328CCF"/>
            </a:solidFill>
            <a:ln w="6350" cap="flat" cmpd="sng" algn="ctr">
              <a:noFill/>
              <a:prstDash val="solid"/>
              <a:round/>
            </a:ln>
            <a:effectLst/>
          </c:spPr>
          <c:invertIfNegative val="0"/>
          <c:dLbls>
            <c:numFmt formatCode="General" sourceLinked="1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 forceAA="0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6350" cap="flat" cmpd="sng" algn="ctr">
                      <a:solidFill>
                        <a:schemeClr val="tx1"/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Sheet1!$A$4:$A$7</c:f>
              <c:strCache>
                <c:ptCount val="4"/>
                <c:pt idx="0">
                  <c:v>0胎</c:v>
                </c:pt>
                <c:pt idx="1">
                  <c:v>1胎</c:v>
                </c:pt>
                <c:pt idx="2">
                  <c:v>2胎</c:v>
                </c:pt>
                <c:pt idx="3">
                  <c:v>3胎及以上</c:v>
                </c:pt>
              </c:strCache>
            </c:strRef>
          </c:cat>
          <c:val>
            <c:numRef>
              <c:f>Sheet1!$B$4:$B$7</c:f>
              <c:numCache>
                <c:formatCode>General</c:formatCode>
                <c:ptCount val="4"/>
                <c:pt idx="0">
                  <c:v>318</c:v>
                </c:pt>
                <c:pt idx="1">
                  <c:v>131</c:v>
                </c:pt>
                <c:pt idx="2">
                  <c:v>79</c:v>
                </c:pt>
                <c:pt idx="3">
                  <c:v>137</c:v>
                </c:pt>
              </c:numCache>
            </c:numRef>
          </c:val>
        </c:ser>
        <c:dLbls>
          <c:showLegendKey val="1"/>
          <c:showVal val="1"/>
          <c:showCatName val="0"/>
          <c:showSerName val="0"/>
          <c:showPercent val="1"/>
          <c:showBubbleSize val="1"/>
        </c:dLbls>
        <c:gapWidth val="150"/>
        <c:axId val="525121570"/>
        <c:axId val="595378152"/>
      </c:barChart>
      <c:catAx>
        <c:axId val="52512157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595378152"/>
        <c:crosses val="autoZero"/>
        <c:auto val="1"/>
        <c:lblAlgn val="ctr"/>
        <c:lblOffset val="100"/>
        <c:noMultiLvlLbl val="0"/>
      </c:catAx>
      <c:valAx>
        <c:axId val="595378152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</a:ln>
            <a:effectLst/>
          </c:spPr>
        </c:majorGridlines>
        <c:title>
          <c:tx>
            <c:rich>
              <a:bodyPr rot="-5400000" spcFirstLastPara="0" vertOverflow="ellipsis" vert="horz" wrap="square" anchor="ctr" anchorCtr="1" forceAA="0"/>
              <a:lstStyle/>
              <a:p>
                <a:pPr>
                  <a:defRPr lang="zh-CN" sz="1200" b="1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t>数量（头）</a:t>
                </a:r>
              </a:p>
              <a:p>
                <a:pPr>
                  <a:defRPr lang="zh-CN" sz="1200" b="1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rich>
          </c:tx>
          <c:layout>
            <c:manualLayout>
              <c:xMode val="edge"/>
              <c:yMode val="edge"/>
              <c:x val="0.0122067384018345"/>
              <c:y val="0.318954738684671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52512157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 sz="120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高风险影响占比 (&gt;6.25%)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ln w="9525" cap="flat" cmpd="sng" algn="ctr">
              <a:solidFill>
                <a:schemeClr val="lt1">
                  <a:shade val="95000"/>
                  <a:satMod val="105000"/>
                </a:schemeClr>
              </a:solidFill>
              <a:prstDash val="solid"/>
              <a:round/>
            </a:ln>
          </c:spPr>
          <c:invertIfNegative val="0"/>
          <c:dLbls>
            <c:delete val="1"/>
          </c:dLbls>
          <c:cat>
            <c:strRef>
              <c:f>'[育种分析综合报告_20251104_180856.xlsx]备选公牛-近交系数分析'!$K$5:$K$7</c:f>
              <c:strCache>
                <c:ptCount val="3"/>
                <c:pt idx="0">
                  <c:v>成母牛</c:v>
                </c:pt>
                <c:pt idx="1">
                  <c:v>后备牛</c:v>
                </c:pt>
                <c:pt idx="2">
                  <c:v>全群</c:v>
                </c:pt>
              </c:strCache>
            </c:strRef>
          </c:cat>
          <c:val>
            <c:numRef>
              <c:f>'[育种分析综合报告_20251104_180856.xlsx]备选公牛-近交系数分析'!$L$5:$L$7</c:f>
              <c:numCache>
                <c:formatCode>General</c:formatCode>
                <c:ptCount val="3"/>
                <c:pt idx="0">
                  <c:v>0</c:v>
                </c:pt>
                <c:pt idx="1">
                  <c:v>0.316387559808612</c:v>
                </c:pt>
                <c:pt idx="2">
                  <c:v>0.128522837706511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"/>
        <c:axId val="100"/>
      </c:barChart>
      <c:catAx>
        <c:axId val="10"/>
        <c:scaling>
          <c:orientation val="minMax"/>
          <c:max val="3.5"/>
          <c:min val="0.5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风险占比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0%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</c:scaling>
        <c:delete val="0"/>
        <c:axPos val="b"/>
        <c:majorGridlines/>
        <c:title>
          <c:layout/>
          <c:overlay val="0"/>
          <c:tx>
            <c:rich>
              <a:bodyPr/>
              <a:lstStyle/>
              <a:p>
                <a:pPr>
                  <a:defRPr/>
                </a:pPr>
              </a:p>
            </c:rich>
          </c:tx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plotVisOnly val="1"/>
    <c:dispBlanksAs val="gap"/>
    <c:showDLblsOverMax val="0"/>
    <c:extLst>
      <c:ext uri="{0b15fc19-7d7d-44ad-8c2d-2c3a37ce22c3}">
        <chartProps xmlns="https://web.wps.cn/et/2018/main" chartId="{9fcaa2f4-d890-4818-9d30-a90938aab245}"/>
      </c:ext>
    </c:extLst>
  </c:chart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高风险影响占比 (&gt;6.25%)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ln w="9525" cap="flat" cmpd="sng" algn="ctr">
              <a:solidFill>
                <a:schemeClr val="lt1">
                  <a:shade val="95000"/>
                  <a:satMod val="105000"/>
                </a:schemeClr>
              </a:solidFill>
              <a:prstDash val="solid"/>
              <a:round/>
            </a:ln>
          </c:spPr>
          <c:invertIfNegative val="0"/>
          <c:dLbls>
            <c:delete val="1"/>
          </c:dLbls>
          <c:cat>
            <c:strRef>
              <c:f>'[育种分析综合报告_20251104_180856.xlsx]备选公牛-近交系数分析'!$K$17:$K$19</c:f>
              <c:strCache>
                <c:ptCount val="3"/>
                <c:pt idx="0">
                  <c:v>成母牛</c:v>
                </c:pt>
                <c:pt idx="1">
                  <c:v>后备牛</c:v>
                </c:pt>
                <c:pt idx="2">
                  <c:v>全群</c:v>
                </c:pt>
              </c:strCache>
            </c:strRef>
          </c:cat>
          <c:val>
            <c:numRef>
              <c:f>'[育种分析综合报告_20251104_180856.xlsx]备选公牛-近交系数分析'!$L$17:$L$19</c:f>
              <c:numCache>
                <c:formatCode>General</c:formatCode>
                <c:ptCount val="3"/>
                <c:pt idx="0">
                  <c:v>0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"/>
        <c:axId val="100"/>
      </c:barChart>
      <c:catAx>
        <c:axId val="10"/>
        <c:scaling>
          <c:orientation val="minMax"/>
          <c:max val="3.5"/>
          <c:min val="0.5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风险占比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0%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</c:scaling>
        <c:delete val="0"/>
        <c:axPos val="b"/>
        <c:majorGridlines/>
        <c:title>
          <c:layout/>
          <c:overlay val="0"/>
          <c:tx>
            <c:rich>
              <a:bodyPr/>
              <a:lstStyle/>
              <a:p>
                <a:pPr>
                  <a:defRPr/>
                </a:pPr>
              </a:p>
            </c:rich>
          </c:tx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plotVisOnly val="1"/>
    <c:dispBlanksAs val="gap"/>
    <c:showDLblsOverMax val="0"/>
    <c:extLst>
      <c:ext uri="{0b15fc19-7d7d-44ad-8c2d-2c3a37ce22c3}">
        <chartProps xmlns="https://web.wps.cn/et/2018/main" chartId="{9b75b9cb-7b5f-41ae-94cc-59f2a0b6e55e}"/>
      </c:ext>
    </c:extLst>
  </c:chart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高风险影响占比 (&gt;6.25%)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ln w="9525" cap="flat" cmpd="sng" algn="ctr">
              <a:solidFill>
                <a:schemeClr val="lt1">
                  <a:shade val="95000"/>
                  <a:satMod val="105000"/>
                </a:schemeClr>
              </a:solidFill>
              <a:prstDash val="solid"/>
              <a:round/>
            </a:ln>
          </c:spPr>
          <c:invertIfNegative val="0"/>
          <c:dLbls>
            <c:delete val="1"/>
          </c:dLbls>
          <c:cat>
            <c:strRef>
              <c:f>'[育种分析综合报告_20251104_180856.xlsx]备选公牛-近交系数分析'!$K$17:$K$19</c:f>
              <c:strCache>
                <c:ptCount val="3"/>
                <c:pt idx="0">
                  <c:v>成母牛</c:v>
                </c:pt>
                <c:pt idx="1">
                  <c:v>后备牛</c:v>
                </c:pt>
                <c:pt idx="2">
                  <c:v>全群</c:v>
                </c:pt>
              </c:strCache>
            </c:strRef>
          </c:cat>
          <c:val>
            <c:numRef>
              <c:f>'[育种分析综合报告_20251104_180856.xlsx]备选公牛-近交系数分析'!$L$17:$L$19</c:f>
              <c:numCache>
                <c:formatCode>General</c:formatCode>
                <c:ptCount val="3"/>
                <c:pt idx="0">
                  <c:v>0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"/>
        <c:axId val="100"/>
      </c:barChart>
      <c:catAx>
        <c:axId val="10"/>
        <c:scaling>
          <c:orientation val="minMax"/>
          <c:max val="3.5"/>
          <c:min val="0.5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风险占比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0%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</c:scaling>
        <c:delete val="0"/>
        <c:axPos val="b"/>
        <c:majorGridlines/>
        <c:title>
          <c:layout/>
          <c:overlay val="0"/>
          <c:tx>
            <c:rich>
              <a:bodyPr/>
              <a:lstStyle/>
              <a:p>
                <a:pPr>
                  <a:defRPr/>
                </a:pPr>
              </a:p>
            </c:rich>
          </c:tx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plotVisOnly val="1"/>
    <c:dispBlanksAs val="gap"/>
    <c:showDLblsOverMax val="0"/>
    <c:extLst>
      <c:ext uri="{0b15fc19-7d7d-44ad-8c2d-2c3a37ce22c3}">
        <chartProps xmlns="https://web.wps.cn/et/2018/main" chartId="{9b75b9cb-7b5f-41ae-94cc-59f2a0b6e55e}"/>
      </c:ext>
    </c:extLst>
  </c:chart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  <a:r>
              <a:rPr sz="1400"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rPr>
              <a:t>父号识别情况</a:t>
            </a:r>
            <a:endParaRPr sz="1400"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endParaRPr>
          </a:p>
        </c:rich>
      </c:tx>
      <c:layout>
        <c:manualLayout>
          <c:xMode val="edge"/>
          <c:yMode val="edge"/>
          <c:x val="0.283364617636938"/>
          <c:y val="0.0803731490976514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spPr/>
          <c:explosion val="0"/>
          <c:dPt>
            <c:idx val="0"/>
            <c:bubble3D val="0"/>
            <c:spPr>
              <a:solidFill>
                <a:schemeClr val="accent5">
                  <a:shade val="76667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1"/>
            <c:bubble3D val="0"/>
            <c:spPr>
              <a:solidFill>
                <a:schemeClr val="accent5">
                  <a:tint val="76667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Lbls>
            <c:dLbl>
              <c:idx val="0"/>
              <c:layout>
                <c:manualLayout>
                  <c:x val="0.0170963661391368"/>
                  <c:y val="-0.175332536364877"/>
                </c:manualLayout>
              </c:layout>
              <c:dLblPos val="bestFit"/>
              <c:showLegendKey val="1"/>
              <c:showVal val="1"/>
              <c:showCatName val="0"/>
              <c:showSerName val="0"/>
              <c:showPercent val="1"/>
              <c:showBubbleSiz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161887901861376"/>
                  <c:y val="0.227894951841272"/>
                </c:manualLayout>
              </c:layout>
              <c:dLblPos val="bestFit"/>
              <c:showLegendKey val="1"/>
              <c:showVal val="1"/>
              <c:showCatName val="0"/>
              <c:showSerName val="0"/>
              <c:showPercent val="1"/>
              <c:showBubbleSize val="1"/>
              <c:extLst>
                <c:ext xmlns:c15="http://schemas.microsoft.com/office/drawing/2012/chart" uri="{CE6537A1-D6FC-4f65-9D91-7224C49458BB}">
                  <c15:layout>
                    <c:manualLayout>
                      <c:w val="0.306110924188848"/>
                      <c:h val="0.189323417874468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txPr>
            <c:dLblPos val="bestFit"/>
            <c:showLegendKey val="1"/>
            <c:showVal val="1"/>
            <c:showCatName val="0"/>
            <c:showSerName val="0"/>
            <c:showPercent val="1"/>
            <c:showBubbleSize val="1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>
                  <c:spPr>
                    <a:ln w="6350" cap="flat" cmpd="sng" algn="ctr">
                      <a:solidFill>
                        <a:schemeClr val="tx1"/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[育种分析综合报告_20251104_180856.xlsx]系谱识别分析!$A$14:$A$15</c:f>
              <c:strCache>
                <c:ptCount val="2"/>
                <c:pt idx="0">
                  <c:v>已识别</c:v>
                </c:pt>
                <c:pt idx="1">
                  <c:v>未识别</c:v>
                </c:pt>
              </c:strCache>
            </c:strRef>
          </c:cat>
          <c:val>
            <c:numRef>
              <c:f>[育种分析综合报告_20251104_180856.xlsx]系谱识别分析!$B$14:$B$15</c:f>
              <c:numCache>
                <c:formatCode>General</c:formatCode>
                <c:ptCount val="2"/>
                <c:pt idx="0">
                  <c:v>3907</c:v>
                </c:pt>
                <c:pt idx="1">
                  <c:v>209</c:v>
                </c:pt>
              </c:numCache>
            </c:numRef>
          </c:val>
        </c:ser>
        <c:dLbls>
          <c:showLegendKey val="1"/>
          <c:showVal val="1"/>
          <c:showCatName val="0"/>
          <c:showSerName val="0"/>
          <c:showPercent val="1"/>
          <c:showBubbleSize val="1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82b8b6b4-fe5c-48c6-9c3f-36cea6ac7341}"/>
      </c:ext>
    </c:extLst>
  </c:chart>
  <c:spPr>
    <a:noFill/>
    <a:ln>
      <a:noFill/>
    </a:ln>
    <a:effectLst/>
  </c:spPr>
  <c:txPr>
    <a:bodyPr/>
    <a:lstStyle/>
    <a:p>
      <a:pPr>
        <a:defRPr lang="zh-CN" sz="1200"/>
      </a:pPr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  <a:r>
              <a:rPr sz="1400" b="1"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rPr>
              <a:t>外祖父识别情况</a:t>
            </a:r>
            <a:endParaRPr sz="1400" b="1"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endParaRPr>
          </a:p>
        </c:rich>
      </c:tx>
      <c:layout>
        <c:manualLayout>
          <c:xMode val="edge"/>
          <c:yMode val="edge"/>
          <c:x val="0.212385456695241"/>
          <c:y val="0.103660043747455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spPr/>
          <c:explosion val="0"/>
          <c:dPt>
            <c:idx val="0"/>
            <c:bubble3D val="0"/>
            <c:spPr>
              <a:solidFill>
                <a:schemeClr val="accent5">
                  <a:shade val="76667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1"/>
            <c:bubble3D val="0"/>
            <c:spPr>
              <a:solidFill>
                <a:schemeClr val="accent5">
                  <a:tint val="76667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txPr>
            <c:dLblPos val="bestFit"/>
            <c:showLegendKey val="1"/>
            <c:showVal val="1"/>
            <c:showCatName val="0"/>
            <c:showSerName val="0"/>
            <c:showPercent val="1"/>
            <c:showBubbleSize val="1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>
                  <c:spPr>
                    <a:ln w="6350" cap="flat" cmpd="sng" algn="ctr">
                      <a:solidFill>
                        <a:schemeClr val="tx1"/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[育种分析综合报告_20251104_180856.xlsx]系谱识别分析!$D$14:$D$15</c:f>
              <c:strCache>
                <c:ptCount val="2"/>
                <c:pt idx="0">
                  <c:v>已识别</c:v>
                </c:pt>
                <c:pt idx="1">
                  <c:v>未识别</c:v>
                </c:pt>
              </c:strCache>
            </c:strRef>
          </c:cat>
          <c:val>
            <c:numRef>
              <c:f>[育种分析综合报告_20251104_180856.xlsx]系谱识别分析!$E$14:$E$15</c:f>
              <c:numCache>
                <c:formatCode>General</c:formatCode>
                <c:ptCount val="2"/>
                <c:pt idx="0">
                  <c:v>2402</c:v>
                </c:pt>
                <c:pt idx="1">
                  <c:v>1714</c:v>
                </c:pt>
              </c:numCache>
            </c:numRef>
          </c:val>
        </c:ser>
        <c:dLbls>
          <c:showLegendKey val="1"/>
          <c:showVal val="1"/>
          <c:showCatName val="0"/>
          <c:showSerName val="0"/>
          <c:showPercent val="1"/>
          <c:showBubbleSize val="1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1688482b-9389-4a4e-a1ea-77556406430d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  <a:r>
              <a:rPr sz="1400" b="1"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rPr>
              <a:t>外曾外祖父识别情况</a:t>
            </a:r>
            <a:endParaRPr sz="1400" b="1"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endParaRPr>
          </a:p>
        </c:rich>
      </c:tx>
      <c:layout>
        <c:manualLayout>
          <c:xMode val="edge"/>
          <c:yMode val="edge"/>
          <c:x val="0.158328217237388"/>
          <c:y val="0.113309822094195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spPr/>
          <c:explosion val="0"/>
          <c:dPt>
            <c:idx val="0"/>
            <c:bubble3D val="0"/>
            <c:spPr>
              <a:solidFill>
                <a:schemeClr val="accent5">
                  <a:shade val="76667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1"/>
            <c:bubble3D val="0"/>
            <c:spPr>
              <a:solidFill>
                <a:schemeClr val="accent5">
                  <a:tint val="76667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Lbls>
            <c:dLbl>
              <c:idx val="0"/>
              <c:layout>
                <c:manualLayout>
                  <c:x val="0.141743823174111"/>
                  <c:y val="0.168578333400441"/>
                </c:manualLayout>
              </c:layout>
              <c:dLblPos val="bestFit"/>
              <c:showLegendKey val="1"/>
              <c:showVal val="1"/>
              <c:showCatName val="0"/>
              <c:showSerName val="0"/>
              <c:showPercent val="1"/>
              <c:showBubbleSize val="1"/>
              <c:extLst>
                <c:ext xmlns:c15="http://schemas.microsoft.com/office/drawing/2012/chart" uri="{CE6537A1-D6FC-4f65-9D91-7224C49458BB}">
                  <c15:layout>
                    <c:manualLayout>
                      <c:w val="0.268548014470728"/>
                      <c:h val="0.185174127880277"/>
                    </c:manualLayout>
                  </c15:layout>
                </c:ext>
              </c:extLst>
            </c:dLbl>
            <c:dLbl>
              <c:idx val="1"/>
              <c:layout>
                <c:manualLayout>
                  <c:x val="0.0111390037857848"/>
                  <c:y val="-0.0957897611204578"/>
                </c:manualLayout>
              </c:layout>
              <c:dLblPos val="bestFit"/>
              <c:showLegendKey val="1"/>
              <c:showVal val="1"/>
              <c:showCatName val="0"/>
              <c:showSerName val="0"/>
              <c:showPercent val="1"/>
              <c:showBubbleSize val="1"/>
              <c:extLst>
                <c:ext xmlns:c15="http://schemas.microsoft.com/office/drawing/2012/chart" uri="{CE6537A1-D6FC-4f65-9D91-7224C49458BB}">
                  <c15:layout>
                    <c:manualLayout>
                      <c:w val="0.336217462469371"/>
                      <c:h val="0.269026563146818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txPr>
            <c:dLblPos val="bestFit"/>
            <c:showLegendKey val="1"/>
            <c:showVal val="1"/>
            <c:showCatName val="0"/>
            <c:showSerName val="0"/>
            <c:showPercent val="1"/>
            <c:showBubbleSize val="1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>
                  <c:spPr>
                    <a:ln w="6350" cap="flat" cmpd="sng" algn="ctr">
                      <a:solidFill>
                        <a:schemeClr val="tx1"/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[育种分析综合报告_20251104_180856.xlsx]系谱识别分析!$G$14:$G$15</c:f>
              <c:strCache>
                <c:ptCount val="2"/>
                <c:pt idx="0">
                  <c:v>已识别</c:v>
                </c:pt>
                <c:pt idx="1">
                  <c:v>未识别</c:v>
                </c:pt>
              </c:strCache>
            </c:strRef>
          </c:cat>
          <c:val>
            <c:numRef>
              <c:f>[育种分析综合报告_20251104_180856.xlsx]系谱识别分析!$H$14:$H$15</c:f>
              <c:numCache>
                <c:formatCode>General</c:formatCode>
                <c:ptCount val="2"/>
                <c:pt idx="0">
                  <c:v>0</c:v>
                </c:pt>
                <c:pt idx="1">
                  <c:v>4116</c:v>
                </c:pt>
              </c:numCache>
            </c:numRef>
          </c:val>
        </c:ser>
        <c:dLbls>
          <c:showLegendKey val="1"/>
          <c:showVal val="1"/>
          <c:showCatName val="0"/>
          <c:showSerName val="0"/>
          <c:showPercent val="1"/>
          <c:showBubbleSize val="1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b1637c1e-2a98-4499-98a5-20bed5906e65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NM$性状进展</a:t>
            </a:r>
            <a:endParaRPr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27306403245722"/>
          <c:y val="0.00748362956033676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[育种分析综合报告_20251104_180856.xlsx]年份汇总与性状进展!$A$3:$A$7</c:f>
              <c:strCache>
                <c:ptCount val="5"/>
                <c:pt idx="0">
                  <c:v>2021年及以前</c:v>
                </c:pt>
                <c:pt idx="1">
                  <c:v>2022年</c:v>
                </c:pt>
                <c:pt idx="2">
                  <c:v>2023年</c:v>
                </c:pt>
                <c:pt idx="3">
                  <c:v>2024年</c:v>
                </c:pt>
                <c:pt idx="4">
                  <c:v>2025年</c:v>
                </c:pt>
              </c:strCache>
            </c:strRef>
          </c:cat>
          <c:val>
            <c:numRef>
              <c:f>[育种分析综合报告_20251104_180856.xlsx]年份汇总与性状进展!$C$3:$C$7</c:f>
              <c:numCache>
                <c:formatCode>General</c:formatCode>
                <c:ptCount val="5"/>
                <c:pt idx="0">
                  <c:v>-71.34</c:v>
                </c:pt>
                <c:pt idx="1">
                  <c:v>176.93</c:v>
                </c:pt>
                <c:pt idx="2">
                  <c:v>223.65</c:v>
                </c:pt>
                <c:pt idx="3">
                  <c:v>309.01</c:v>
                </c:pt>
                <c:pt idx="4">
                  <c:v>414.79</c:v>
                </c:pt>
              </c:numCache>
            </c:numRef>
          </c:val>
          <c:smooth val="1"/>
        </c:ser>
        <c:ser>
          <c:idx val="1"/>
          <c:order val="1"/>
          <c:tx>
            <c:strRef>
              <c:f>[育种分析综合报告_20251104_180856.xlsx]年份汇总与性状进展!$AQ$2</c:f>
              <c:strCache>
                <c:ptCount val="1"/>
                <c:pt idx="0">
                  <c:v>对比牧场二_平均NM$</c:v>
                </c:pt>
              </c:strCache>
            </c:strRef>
          </c:tx>
          <c:spPr>
            <a:ln w="47625" cap="rnd" cmpd="sng" algn="ctr">
              <a:solidFill>
                <a:srgbClr val="4ECDC4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4ECDC4"/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[育种分析综合报告_20251104_180856.xlsx]年份汇总与性状进展!$AQ$3:$AQ$7</c:f>
              <c:numCache>
                <c:formatCode>General</c:formatCode>
                <c:ptCount val="5"/>
                <c:pt idx="0">
                  <c:v>-61.24</c:v>
                </c:pt>
                <c:pt idx="1">
                  <c:v>88.18</c:v>
                </c:pt>
                <c:pt idx="2">
                  <c:v>244.39</c:v>
                </c:pt>
                <c:pt idx="3">
                  <c:v>247.16</c:v>
                </c:pt>
                <c:pt idx="4">
                  <c:v>312.71</c:v>
                </c:pt>
              </c:numCache>
            </c:numRef>
          </c:val>
          <c:smooth val="1"/>
        </c:ser>
        <c:ser>
          <c:idx val="2"/>
          <c:order val="2"/>
          <c:tx>
            <c:strRef>
              <c:f>[育种分析综合报告_20251104_180856.xlsx]年份汇总与性状进展!$BE$2</c:f>
              <c:strCache>
                <c:ptCount val="1"/>
                <c:pt idx="0">
                  <c:v>对比_平均NM$</c:v>
                </c:pt>
              </c:strCache>
            </c:strRef>
          </c:tx>
          <c:spPr>
            <a:ln w="47625" cap="rnd" cmpd="sng" algn="ctr">
              <a:solidFill>
                <a:srgbClr val="FF6B6B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FF6B6B"/>
              </a:solidFill>
              <a:ln w="9525" cap="flat" cmpd="sng" algn="ctr">
                <a:solidFill>
                  <a:srgbClr val="9BBB59">
                    <a:tint val="65000"/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[育种分析综合报告_20251104_180856.xlsx]年份汇总与性状进展!$BE$3:$BE$7</c:f>
              <c:numCache>
                <c:formatCode>General</c:formatCode>
                <c:ptCount val="5"/>
                <c:pt idx="0">
                  <c:v>88.18</c:v>
                </c:pt>
                <c:pt idx="1">
                  <c:v>244.39</c:v>
                </c:pt>
                <c:pt idx="2">
                  <c:v>247.16</c:v>
                </c:pt>
                <c:pt idx="3">
                  <c:v>312.71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1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出生年份</a:t>
                </a:r>
                <a:endParaRPr sz="120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>
            <c:manualLayout>
              <c:xMode val="edge"/>
              <c:yMode val="edge"/>
              <c:x val="0.381760451578762"/>
              <c:y val="0.892609915809167"/>
            </c:manualLayout>
          </c:layout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463.403"/>
          <c:min val="-119.953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Calibri" panose="020F0502020204030204" charset="0"/>
                    <a:ea typeface="宋体" pitchFamily="2" charset="-122"/>
                    <a:cs typeface="+mn-ea"/>
                  </a:defRPr>
                </a:pPr>
                <a:r>
                  <a:rPr sz="1200" b="0"/>
                  <a:t>NM$</a:t>
                </a:r>
                <a:endParaRPr sz="1200" b="0"/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>
        <c:manualLayout>
          <c:xMode val="edge"/>
          <c:yMode val="edge"/>
          <c:x val="0.731963309225613"/>
          <c:y val="0.423947614593078"/>
        </c:manualLayout>
      </c:layout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e551a6ca-f4bc-4394-a1da-78753fc9dd1e}"/>
      </c:ext>
    </c:extLst>
  </c:chart>
  <c:spPr>
    <a:solidFill>
      <a:sysClr val="window" lastClr="FFFFFF"/>
    </a:solidFill>
  </c:spPr>
  <c:txPr>
    <a:bodyPr/>
    <a:lstStyle/>
    <a:p>
      <a:pPr>
        <a:defRPr lang="zh-CN" sz="1200"/>
      </a:pPr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TPI性状进展</a:t>
            </a:r>
            <a:endParaRPr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31363556182748"/>
          <c:y val="0.00748362956033676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[育种分析综合报告_20251104_180856.xlsx]年份汇总与性状进展!$A$3:$A$7</c:f>
              <c:strCache>
                <c:ptCount val="5"/>
                <c:pt idx="0">
                  <c:v>2021年及以前</c:v>
                </c:pt>
                <c:pt idx="1">
                  <c:v>2022年</c:v>
                </c:pt>
                <c:pt idx="2">
                  <c:v>2023年</c:v>
                </c:pt>
                <c:pt idx="3">
                  <c:v>2024年</c:v>
                </c:pt>
                <c:pt idx="4">
                  <c:v>2025年</c:v>
                </c:pt>
              </c:strCache>
            </c:strRef>
          </c:cat>
          <c:val>
            <c:numRef>
              <c:f>[育种分析综合报告_20251104_180856.xlsx]年份汇总与性状进展!$D$3:$D$7</c:f>
              <c:numCache>
                <c:formatCode>General</c:formatCode>
                <c:ptCount val="5"/>
                <c:pt idx="0">
                  <c:v>1639.1</c:v>
                </c:pt>
                <c:pt idx="1">
                  <c:v>2167.63</c:v>
                </c:pt>
                <c:pt idx="2">
                  <c:v>2269.51</c:v>
                </c:pt>
                <c:pt idx="3">
                  <c:v>2396.85</c:v>
                </c:pt>
                <c:pt idx="4">
                  <c:v>2521.4</c:v>
                </c:pt>
              </c:numCache>
            </c:numRef>
          </c:val>
          <c:smooth val="1"/>
        </c:ser>
        <c:ser>
          <c:idx val="1"/>
          <c:order val="1"/>
          <c:tx>
            <c:strRef>
              <c:f>[育种分析综合报告_20251104_180856.xlsx]年份汇总与性状进展!$AR$2</c:f>
              <c:strCache>
                <c:ptCount val="1"/>
                <c:pt idx="0">
                  <c:v>对比牧场二_平均TPI</c:v>
                </c:pt>
              </c:strCache>
            </c:strRef>
          </c:tx>
          <c:spPr>
            <a:ln w="47625" cap="rnd" cmpd="sng" algn="ctr">
              <a:solidFill>
                <a:srgbClr val="4ECDC4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4ECDC4"/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[育种分析综合报告_20251104_180856.xlsx]年份汇总与性状进展!$AR$3:$AR$7</c:f>
              <c:numCache>
                <c:formatCode>General</c:formatCode>
                <c:ptCount val="5"/>
                <c:pt idx="0">
                  <c:v>1972.86</c:v>
                </c:pt>
                <c:pt idx="1">
                  <c:v>2081.53</c:v>
                </c:pt>
                <c:pt idx="2">
                  <c:v>2240.91</c:v>
                </c:pt>
                <c:pt idx="3">
                  <c:v>2366.5</c:v>
                </c:pt>
                <c:pt idx="4">
                  <c:v>2441.64</c:v>
                </c:pt>
              </c:numCache>
            </c:numRef>
          </c:val>
          <c:smooth val="1"/>
        </c:ser>
        <c:ser>
          <c:idx val="2"/>
          <c:order val="2"/>
          <c:tx>
            <c:strRef>
              <c:f>[育种分析综合报告_20251104_180856.xlsx]年份汇总与性状进展!$BF$2</c:f>
              <c:strCache>
                <c:ptCount val="1"/>
                <c:pt idx="0">
                  <c:v>对比_平均TPI</c:v>
                </c:pt>
              </c:strCache>
            </c:strRef>
          </c:tx>
          <c:spPr>
            <a:ln w="47625" cap="rnd" cmpd="sng" algn="ctr">
              <a:solidFill>
                <a:srgbClr val="FF6B6B"/>
              </a:solidFill>
              <a:prstDash val="dash"/>
              <a:round/>
            </a:ln>
          </c:spPr>
          <c:marker>
            <c:symbol val="circle"/>
            <c:size val="5"/>
            <c:spPr>
              <a:solidFill>
                <a:srgbClr val="FF6B6B"/>
              </a:solidFill>
              <a:ln w="9525" cap="flat" cmpd="sng" algn="ctr">
                <a:solidFill>
                  <a:srgbClr val="9BBB59">
                    <a:tint val="65000"/>
                    <a:shade val="95000"/>
                    <a:satMod val="105000"/>
                  </a:srgbClr>
                </a:solidFill>
                <a:prstDash val="solid"/>
                <a:round/>
              </a:ln>
            </c:spPr>
          </c:marker>
          <c:dLbls>
            <c:delete val="1"/>
          </c:dLbls>
          <c:val>
            <c:numRef>
              <c:f>[育种分析综合报告_20251104_180856.xlsx]年份汇总与性状进展!$BF$3:$BF$7</c:f>
              <c:numCache>
                <c:formatCode>General</c:formatCode>
                <c:ptCount val="5"/>
                <c:pt idx="0">
                  <c:v>2081.53</c:v>
                </c:pt>
                <c:pt idx="1">
                  <c:v>2240.91</c:v>
                </c:pt>
                <c:pt idx="2">
                  <c:v>2366.5</c:v>
                </c:pt>
                <c:pt idx="3">
                  <c:v>2441.64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1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出生年份</a:t>
                </a:r>
                <a:endParaRPr sz="120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2609.63"/>
          <c:min val="1550.87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1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TPI</a:t>
                </a:r>
                <a:endParaRPr sz="120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5f8673aa-68c5-4f08-810d-2b59457f0590}"/>
      </c:ext>
    </c:extLst>
  </c:chart>
  <c:spPr>
    <a:solidFill>
      <a:sysClr val="window" lastClr="FFFFFF"/>
    </a:solidFill>
  </c:spPr>
  <c:txPr>
    <a:bodyPr/>
    <a:lstStyle/>
    <a:p>
      <a:pPr>
        <a:defRPr lang="zh-CN" sz="1200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3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6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7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8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9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110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>
  <cs:dataPoint3D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3D>
  <cs:dataPointLine>
    <cs:lnRef idx="1">
      <cs:styleClr val="auto"/>
    </cs:lnRef>
    <cs:lineWidthScale>5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111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>
  <cs:dataPoint3D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3D>
  <cs:dataPointLine>
    <cs:lnRef idx="1">
      <cs:styleClr val="auto"/>
    </cs:lnRef>
    <cs:lineWidthScale>5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 mods="ignoreCSTransforms">
      <cs:styleClr val="0">
        <a:shade val="25000"/>
      </cs:styleClr>
    </cs:fillRef>
    <cs:effectRef idx="1">
      <a:schemeClr val="dk1"/>
    </cs:effectRef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 mods="ignoreCSTransforms">
      <cs:styleClr val="0">
        <a:tint val="25000"/>
      </cs:styleClr>
    </cs:fillRef>
    <cs:effectRef idx="1">
      <a:schemeClr val="dk1"/>
    </cs:effectRef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110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>
  <cs:dataPoint3D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3D>
  <cs:dataPointLine>
    <cs:lnRef idx="1">
      <cs:styleClr val="auto"/>
    </cs:lnRef>
    <cs:lineWidthScale>5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110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>
  <cs:dataPoint3D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3D>
  <cs:dataPointLine>
    <cs:lnRef idx="1">
      <cs:styleClr val="auto"/>
    </cs:lnRef>
    <cs:lineWidthScale>5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110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>
  <cs:dataPoint3D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3D>
  <cs:dataPointLine>
    <cs:lnRef idx="1">
      <cs:styleClr val="auto"/>
    </cs:lnRef>
    <cs:lineWidthScale>5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110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>
  <cs:dataPoint3D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3D>
  <cs:dataPointLine>
    <cs:lnRef idx="1">
      <cs:styleClr val="auto"/>
    </cs:lnRef>
    <cs:lineWidthScale>5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110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>
  <cs:dataPoint3D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3D>
  <cs:dataPointLine>
    <cs:lnRef idx="1">
      <cs:styleClr val="auto"/>
    </cs:lnRef>
    <cs:lineWidthScale>5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832DCD-6AF2-194A-95E2-F4E0F851D27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920F00-6245-AE42-B8B2-AE91E3F687B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ED32A2-6896-FE40-93B5-76D3132BEF7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zh-CN"/>
              <a:t>Click to edit Master text styles</a:t>
            </a:r>
            <a:endParaRPr kumimoji="1" lang="en-US" altLang="zh-CN"/>
          </a:p>
          <a:p>
            <a:pPr lvl="1"/>
            <a:r>
              <a:rPr kumimoji="1" lang="en-US" altLang="zh-CN"/>
              <a:t>Second level</a:t>
            </a:r>
            <a:endParaRPr kumimoji="1" lang="en-US" altLang="zh-CN"/>
          </a:p>
          <a:p>
            <a:pPr lvl="2"/>
            <a:r>
              <a:rPr kumimoji="1" lang="en-US" altLang="zh-CN"/>
              <a:t>Third level</a:t>
            </a:r>
            <a:endParaRPr kumimoji="1" lang="en-US" altLang="zh-CN"/>
          </a:p>
          <a:p>
            <a:pPr lvl="3"/>
            <a:r>
              <a:rPr kumimoji="1" lang="en-US" altLang="zh-CN"/>
              <a:t>Fourth level</a:t>
            </a:r>
            <a:endParaRPr kumimoji="1" lang="en-US" altLang="zh-CN"/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2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3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4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 Placeholder 2"/>
          <p:cNvSpPr txBox="1"/>
          <p:nvPr userDrawn="1"/>
        </p:nvSpPr>
        <p:spPr>
          <a:xfrm>
            <a:off x="7013119" y="5445702"/>
            <a:ext cx="4206315" cy="64592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sz="2300" dirty="0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2">
                    <a:lumMod val="50000"/>
                    <a:lumOff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 Placeholder 2"/>
          <p:cNvSpPr txBox="1"/>
          <p:nvPr userDrawn="1"/>
        </p:nvSpPr>
        <p:spPr>
          <a:xfrm>
            <a:off x="7013119" y="5445702"/>
            <a:ext cx="4206315" cy="64592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sz="2300" dirty="0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8641334" y="5473225"/>
            <a:ext cx="2578100" cy="646113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部门以及日期</a:t>
            </a:r>
            <a:endParaRPr kumimoji="1" lang="zh-CN" altLang="en-US" dirty="0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5289171" y="4439978"/>
            <a:ext cx="5886543" cy="972207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48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点击编辑标题</a:t>
            </a:r>
            <a:endParaRPr kumimoji="1"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2">
                    <a:lumMod val="50000"/>
                    <a:lumOff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间隔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4268913" y="3209968"/>
            <a:ext cx="3851031" cy="438063"/>
          </a:xfrm>
          <a:prstGeom prst="rect">
            <a:avLst/>
          </a:prstGeom>
        </p:spPr>
        <p:txBody>
          <a:bodyPr anchor="ctr"/>
          <a:lstStyle>
            <a:lvl1pPr algn="ctr">
              <a:defRPr sz="3200" b="0" i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点击编辑标题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2">
                    <a:lumMod val="50000"/>
                    <a:lumOff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19464" y="477065"/>
            <a:ext cx="9809869" cy="498295"/>
          </a:xfrm>
          <a:prstGeom prst="rect">
            <a:avLst/>
          </a:prstGeom>
        </p:spPr>
        <p:txBody>
          <a:bodyPr/>
          <a:lstStyle>
            <a:lvl1pPr algn="l">
              <a:defRPr sz="2800" b="0">
                <a:solidFill>
                  <a:schemeClr val="tx1"/>
                </a:solidFill>
              </a:defRPr>
            </a:lvl1pPr>
          </a:lstStyle>
          <a:p>
            <a:r>
              <a:rPr kumimoji="1" lang="zh-CN" altLang="en-US" dirty="0"/>
              <a:t>点击编辑标题</a:t>
            </a:r>
            <a:endParaRPr kumimoji="1" lang="zh-CN" alt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9464" y="1281550"/>
            <a:ext cx="10961336" cy="49499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点击编辑正文及添加图表及视频等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1104846" y="1478577"/>
            <a:ext cx="3837985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dirty="0"/>
              <a:t>点击添加图片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19464" y="477065"/>
            <a:ext cx="9809869" cy="498295"/>
          </a:xfrm>
          <a:prstGeom prst="rect">
            <a:avLst/>
          </a:prstGeo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</a:lstStyle>
          <a:p>
            <a:r>
              <a:rPr kumimoji="1" lang="zh-CN" altLang="en-US" dirty="0"/>
              <a:t>点击编辑标题</a:t>
            </a:r>
            <a:endParaRPr kumimoji="1"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147733" y="2151663"/>
            <a:ext cx="5181600" cy="4200539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 点击编辑正文</a:t>
            </a:r>
            <a:endParaRPr lang="en-US" altLang="zh-CN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2293" y="0"/>
            <a:ext cx="12187413" cy="6855420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72107" y="5479195"/>
            <a:ext cx="10847786" cy="43171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algn="ctr"/>
            <a:r>
              <a:rPr kumimoji="1" lang="zh-CN" altLang="en-US" sz="3200" dirty="0"/>
              <a:t>点击编辑内容</a:t>
            </a:r>
            <a:endParaRPr kumimoji="1" lang="zh-CN" altLang="en-US" sz="3200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519465" y="1452425"/>
            <a:ext cx="11000428" cy="3302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dirty="0"/>
              <a:t>点击添加图片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19464" y="477065"/>
            <a:ext cx="9809869" cy="498295"/>
          </a:xfrm>
          <a:prstGeom prst="rect">
            <a:avLst/>
          </a:prstGeo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</a:lstStyle>
          <a:p>
            <a:r>
              <a:rPr kumimoji="1" lang="zh-CN" altLang="en-US" dirty="0"/>
              <a:t>点击编辑标题</a:t>
            </a:r>
            <a:endParaRPr kumimoji="1" lang="zh-CN" alt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9548"/>
          </a:xfrm>
          <a:prstGeom prst="rect">
            <a:avLst/>
          </a:prstGeom>
        </p:spPr>
      </p:pic>
      <p:sp>
        <p:nvSpPr>
          <p:cNvPr id="5" name="TextBox 2"/>
          <p:cNvSpPr txBox="1"/>
          <p:nvPr userDrawn="1"/>
        </p:nvSpPr>
        <p:spPr>
          <a:xfrm>
            <a:off x="3840223" y="2656141"/>
            <a:ext cx="20512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谢谢！</a:t>
            </a:r>
            <a:endParaRPr kumimoji="1" lang="zh-CN" altLang="en-US" sz="5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7064" y="1327150"/>
            <a:ext cx="11632713" cy="4692662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3534793" y="2849302"/>
            <a:ext cx="4997704" cy="140103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8000" b="1" dirty="0">
                <a:solidFill>
                  <a:srgbClr val="FF0000"/>
                </a:solidFill>
              </a:rPr>
              <a:t>示例</a:t>
            </a:r>
            <a:endParaRPr kumimoji="1" lang="zh-CN" altLang="en-US" sz="80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7"/>
          <p:cNvSpPr>
            <a:spLocks noGrp="1"/>
          </p:cNvSpPr>
          <p:nvPr>
            <p:ph type="title" hasCustomPrompt="1"/>
          </p:nvPr>
        </p:nvSpPr>
        <p:spPr>
          <a:xfrm>
            <a:off x="519464" y="477065"/>
            <a:ext cx="9809869" cy="498295"/>
          </a:xfrm>
          <a:prstGeom prst="rect">
            <a:avLst/>
          </a:prstGeom>
        </p:spPr>
        <p:txBody>
          <a:bodyPr/>
          <a:lstStyle>
            <a:lvl1pPr algn="l">
              <a:defRPr sz="2800" b="0">
                <a:solidFill>
                  <a:schemeClr val="tx1"/>
                </a:solidFill>
              </a:defRPr>
            </a:lvl1pPr>
          </a:lstStyle>
          <a:p>
            <a:r>
              <a:rPr kumimoji="1" lang="zh-CN" altLang="en-US" dirty="0"/>
              <a:t>点击编辑标题</a:t>
            </a:r>
            <a:endParaRPr kumimoji="1"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9464" y="1281551"/>
            <a:ext cx="10961336" cy="49499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点击编辑正文及添加图表及视频等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48800" y="-11688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9336" y="75220"/>
            <a:ext cx="1314451" cy="1428751"/>
          </a:xfrm>
          <a:prstGeom prst="rect">
            <a:avLst/>
          </a:prstGeom>
        </p:spPr>
      </p:pic>
    </p:spTree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间隔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2">
                    <a:lumMod val="50000"/>
                    <a:lumOff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</p:spPr>
        <p:txBody>
          <a:bodyPr/>
          <a:lstStyle/>
          <a:p>
            <a:fld id="{497D1FDA-8AD7-41A1-A0AC-B73BFC6DE2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</p:spPr>
        <p:txBody>
          <a:bodyPr/>
          <a:lstStyle/>
          <a:p>
            <a:fld id="{ED327145-FF81-4AC9-98EB-2A48FA1E94C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/>
  <p:hf sldNum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19464" y="477065"/>
            <a:ext cx="9809869" cy="498295"/>
          </a:xfrm>
          <a:prstGeom prst="rect">
            <a:avLst/>
          </a:prstGeom>
        </p:spPr>
        <p:txBody>
          <a:bodyPr/>
          <a:lstStyle>
            <a:lvl1pPr algn="l">
              <a:defRPr sz="2800" b="0">
                <a:solidFill>
                  <a:schemeClr val="tx2"/>
                </a:solidFill>
              </a:defRPr>
            </a:lvl1pPr>
          </a:lstStyle>
          <a:p>
            <a:r>
              <a:rPr kumimoji="1" lang="zh-CN" altLang="en-US" dirty="0"/>
              <a:t>点击编辑标题</a:t>
            </a:r>
            <a:endParaRPr kumimoji="1" lang="zh-CN" alt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9464" y="1281550"/>
            <a:ext cx="10961336" cy="49499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点击编辑正文及添加图表及视频等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1104846" y="1478577"/>
            <a:ext cx="3837985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dirty="0"/>
              <a:t>点击添加图片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19464" y="477065"/>
            <a:ext cx="9809869" cy="498295"/>
          </a:xfrm>
          <a:prstGeom prst="rect">
            <a:avLst/>
          </a:prstGeom>
        </p:spPr>
        <p:txBody>
          <a:bodyPr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kumimoji="1" lang="zh-CN" altLang="en-US" dirty="0"/>
              <a:t>点击编辑标题</a:t>
            </a:r>
            <a:endParaRPr kumimoji="1"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147733" y="2151663"/>
            <a:ext cx="5181600" cy="4200539"/>
          </a:xfrm>
          <a:prstGeom prst="rect">
            <a:avLst/>
          </a:prstGeom>
        </p:spPr>
        <p:txBody>
          <a:bodyPr/>
          <a:lstStyle>
            <a:lvl1pPr>
              <a:defRPr sz="150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 点击编辑正文</a:t>
            </a:r>
            <a:endParaRPr lang="en-US" altLang="zh-CN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图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2293" y="0"/>
            <a:ext cx="12187413" cy="6855420"/>
          </a:xfrm>
          <a:prstGeom prst="rect">
            <a:avLst/>
          </a:prstGeom>
        </p:spPr>
      </p:pic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519465" y="1452425"/>
            <a:ext cx="11000428" cy="3302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dirty="0"/>
              <a:t>点击添加图片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19464" y="477065"/>
            <a:ext cx="9809869" cy="498295"/>
          </a:xfrm>
          <a:prstGeom prst="rect">
            <a:avLst/>
          </a:prstGeom>
        </p:spPr>
        <p:txBody>
          <a:bodyPr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kumimoji="1" lang="zh-CN" altLang="en-US" dirty="0"/>
              <a:t>点击编辑标题</a:t>
            </a:r>
            <a:endParaRPr kumimoji="1" lang="zh-CN" alt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519464" y="5551714"/>
            <a:ext cx="1100042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图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2293" y="0"/>
            <a:ext cx="12187413" cy="6855420"/>
          </a:xfrm>
          <a:prstGeom prst="rect">
            <a:avLst/>
          </a:prstGeom>
        </p:spPr>
      </p:pic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519464" y="5551714"/>
            <a:ext cx="1100042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9548"/>
          </a:xfrm>
          <a:prstGeom prst="rect">
            <a:avLst/>
          </a:prstGeom>
        </p:spPr>
      </p:pic>
      <p:sp>
        <p:nvSpPr>
          <p:cNvPr id="5" name="TextBox 2"/>
          <p:cNvSpPr txBox="1"/>
          <p:nvPr userDrawn="1"/>
        </p:nvSpPr>
        <p:spPr>
          <a:xfrm>
            <a:off x="3840223" y="2656141"/>
            <a:ext cx="20512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谢谢！</a:t>
            </a:r>
            <a:endParaRPr kumimoji="1" lang="zh-CN" altLang="en-US" sz="5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7064" y="1327150"/>
            <a:ext cx="11632713" cy="4692662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3534793" y="2849302"/>
            <a:ext cx="4997704" cy="140103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8000" b="1" dirty="0">
                <a:solidFill>
                  <a:srgbClr val="FF0000"/>
                </a:solidFill>
              </a:rPr>
              <a:t>示例</a:t>
            </a:r>
            <a:endParaRPr kumimoji="1" lang="zh-CN" altLang="en-US" sz="80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D1FDA-8AD7-41A1-A0AC-B73BFC6DE2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27145-FF81-4AC9-98EB-2A48FA1E94C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/>
  <p:hf sldNum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8000" b="0" kern="1200">
          <a:solidFill>
            <a:srgbClr val="328CCF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4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6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6" Type="http://schemas.openxmlformats.org/officeDocument/2006/relationships/slideLayout" Target="../slideLayouts/slideLayout2.xml"/><Relationship Id="rId35" Type="http://schemas.openxmlformats.org/officeDocument/2006/relationships/tags" Target="../tags/tag35.xml"/><Relationship Id="rId34" Type="http://schemas.openxmlformats.org/officeDocument/2006/relationships/tags" Target="../tags/tag34.xml"/><Relationship Id="rId33" Type="http://schemas.openxmlformats.org/officeDocument/2006/relationships/tags" Target="../tags/tag33.xml"/><Relationship Id="rId32" Type="http://schemas.openxmlformats.org/officeDocument/2006/relationships/tags" Target="../tags/tag32.xml"/><Relationship Id="rId31" Type="http://schemas.openxmlformats.org/officeDocument/2006/relationships/tags" Target="../tags/tag31.xml"/><Relationship Id="rId30" Type="http://schemas.openxmlformats.org/officeDocument/2006/relationships/tags" Target="../tags/tag30.xml"/><Relationship Id="rId3" Type="http://schemas.openxmlformats.org/officeDocument/2006/relationships/tags" Target="../tags/tag3.xml"/><Relationship Id="rId29" Type="http://schemas.openxmlformats.org/officeDocument/2006/relationships/tags" Target="../tags/tag29.xml"/><Relationship Id="rId28" Type="http://schemas.openxmlformats.org/officeDocument/2006/relationships/tags" Target="../tags/tag28.xml"/><Relationship Id="rId27" Type="http://schemas.openxmlformats.org/officeDocument/2006/relationships/tags" Target="../tags/tag27.xml"/><Relationship Id="rId26" Type="http://schemas.openxmlformats.org/officeDocument/2006/relationships/tags" Target="../tags/tag26.xml"/><Relationship Id="rId25" Type="http://schemas.openxmlformats.org/officeDocument/2006/relationships/tags" Target="../tags/tag25.xml"/><Relationship Id="rId24" Type="http://schemas.openxmlformats.org/officeDocument/2006/relationships/tags" Target="../tags/tag24.xml"/><Relationship Id="rId23" Type="http://schemas.openxmlformats.org/officeDocument/2006/relationships/tags" Target="../tags/tag23.xml"/><Relationship Id="rId22" Type="http://schemas.openxmlformats.org/officeDocument/2006/relationships/tags" Target="../tags/tag22.xml"/><Relationship Id="rId21" Type="http://schemas.openxmlformats.org/officeDocument/2006/relationships/tags" Target="../tags/tag21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9.xml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42.xml"/><Relationship Id="rId2" Type="http://schemas.openxmlformats.org/officeDocument/2006/relationships/chart" Target="../charts/chart21.xml"/><Relationship Id="rId1" Type="http://schemas.openxmlformats.org/officeDocument/2006/relationships/chart" Target="../charts/chart2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43.xml"/><Relationship Id="rId1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2.x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4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50.xml"/><Relationship Id="rId2" Type="http://schemas.openxmlformats.org/officeDocument/2006/relationships/chart" Target="../charts/chart23.xml"/><Relationship Id="rId1" Type="http://schemas.openxmlformats.org/officeDocument/2006/relationships/chart" Target="../charts/chart2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6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2.png"/><Relationship Id="rId1" Type="http://schemas.openxmlformats.org/officeDocument/2006/relationships/tags" Target="../tags/tag51.xml"/></Relationships>
</file>

<file path=ppt/slides/_rels/slide3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7.xml"/><Relationship Id="rId6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tags" Target="../tags/tag55.xml"/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tags" Target="../tags/tag52.xml"/></Relationships>
</file>

<file path=ppt/slides/_rels/slide3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8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4.png"/><Relationship Id="rId2" Type="http://schemas.openxmlformats.org/officeDocument/2006/relationships/tags" Target="../tags/tag57.xml"/><Relationship Id="rId1" Type="http://schemas.openxmlformats.org/officeDocument/2006/relationships/tags" Target="../tags/tag5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5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59.xml"/></Relationships>
</file>

<file path=ppt/slides/_rels/slide3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1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60.xml"/><Relationship Id="rId2" Type="http://schemas.openxmlformats.org/officeDocument/2006/relationships/chart" Target="../charts/chart25.xml"/><Relationship Id="rId1" Type="http://schemas.openxmlformats.org/officeDocument/2006/relationships/chart" Target="../charts/chart24.xml"/></Relationships>
</file>

<file path=ppt/slides/_rels/slide3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2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62.xml"/><Relationship Id="rId1" Type="http://schemas.openxmlformats.org/officeDocument/2006/relationships/tags" Target="../tags/tag61.xml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3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3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4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66.xml"/><Relationship Id="rId1" Type="http://schemas.openxmlformats.org/officeDocument/2006/relationships/tags" Target="../tags/tag65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37.xml"/><Relationship Id="rId1" Type="http://schemas.openxmlformats.org/officeDocument/2006/relationships/tags" Target="../tags/tag36.xml"/></Relationships>
</file>

<file path=ppt/slides/_rels/slide4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5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68.xml"/><Relationship Id="rId1" Type="http://schemas.openxmlformats.org/officeDocument/2006/relationships/tags" Target="../tags/tag67.xml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6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70.xml"/><Relationship Id="rId1" Type="http://schemas.openxmlformats.org/officeDocument/2006/relationships/tags" Target="../tags/tag69.xml"/></Relationships>
</file>

<file path=ppt/slides/_rels/slide4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7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71.xml"/><Relationship Id="rId2" Type="http://schemas.openxmlformats.org/officeDocument/2006/relationships/chart" Target="../charts/chart27.xml"/><Relationship Id="rId1" Type="http://schemas.openxmlformats.org/officeDocument/2006/relationships/chart" Target="../charts/chart26.xml"/></Relationships>
</file>

<file path=ppt/slides/_rels/slide4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8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72.xml"/><Relationship Id="rId2" Type="http://schemas.openxmlformats.org/officeDocument/2006/relationships/chart" Target="../charts/chart29.xml"/><Relationship Id="rId1" Type="http://schemas.openxmlformats.org/officeDocument/2006/relationships/chart" Target="../charts/chart28.xml"/></Relationships>
</file>

<file path=ppt/slides/_rels/slide4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9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73.xml"/><Relationship Id="rId2" Type="http://schemas.openxmlformats.org/officeDocument/2006/relationships/chart" Target="../charts/chart31.xml"/><Relationship Id="rId1" Type="http://schemas.openxmlformats.org/officeDocument/2006/relationships/chart" Target="../charts/chart30.xml"/></Relationships>
</file>

<file path=ppt/slides/_rels/slide4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0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74.xml"/><Relationship Id="rId2" Type="http://schemas.openxmlformats.org/officeDocument/2006/relationships/chart" Target="../charts/chart33.xml"/><Relationship Id="rId1" Type="http://schemas.openxmlformats.org/officeDocument/2006/relationships/chart" Target="../charts/chart32.xml"/></Relationships>
</file>

<file path=ppt/slides/_rels/slide4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1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75.xml"/><Relationship Id="rId2" Type="http://schemas.openxmlformats.org/officeDocument/2006/relationships/chart" Target="../charts/chart35.xml"/><Relationship Id="rId1" Type="http://schemas.openxmlformats.org/officeDocument/2006/relationships/chart" Target="../charts/chart34.xml"/></Relationships>
</file>

<file path=ppt/slides/_rels/slide4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2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76.xml"/><Relationship Id="rId1" Type="http://schemas.openxmlformats.org/officeDocument/2006/relationships/chart" Target="../charts/chart3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3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38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5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4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80.xml"/><Relationship Id="rId1" Type="http://schemas.openxmlformats.org/officeDocument/2006/relationships/chart" Target="../charts/chart37.xml"/></Relationships>
</file>

<file path=ppt/slides/_rels/slide5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5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81.xml"/><Relationship Id="rId1" Type="http://schemas.openxmlformats.org/officeDocument/2006/relationships/chart" Target="../charts/chart38.xml"/></Relationships>
</file>

<file path=ppt/slides/_rels/slide5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6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82.xml"/><Relationship Id="rId1" Type="http://schemas.openxmlformats.org/officeDocument/2006/relationships/chart" Target="../charts/chart39.xml"/></Relationships>
</file>

<file path=ppt/slides/_rels/slide5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7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83.xml"/><Relationship Id="rId1" Type="http://schemas.openxmlformats.org/officeDocument/2006/relationships/chart" Target="../charts/chart40.xml"/></Relationships>
</file>

<file path=ppt/slides/_rels/slide5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8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84.xml"/><Relationship Id="rId1" Type="http://schemas.openxmlformats.org/officeDocument/2006/relationships/chart" Target="../charts/chart41.xml"/></Relationships>
</file>

<file path=ppt/slides/_rels/slide5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9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85.xml"/><Relationship Id="rId1" Type="http://schemas.openxmlformats.org/officeDocument/2006/relationships/chart" Target="../charts/chart4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8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39.xml"/><Relationship Id="rId2" Type="http://schemas.openxmlformats.org/officeDocument/2006/relationships/chart" Target="../charts/chart4.xml"/><Relationship Id="rId1" Type="http://schemas.openxmlformats.org/officeDocument/2006/relationships/chart" Target="../charts/char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40.xml"/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chart" Target="../charts/char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0" name="Title 6" descr="[TITLE]"/>
          <p:cNvSpPr>
            <a:spLocks noGrp="1"/>
          </p:cNvSpPr>
          <p:nvPr/>
        </p:nvSpPr>
        <p:spPr>
          <a:xfrm>
            <a:off x="4977765" y="3335020"/>
            <a:ext cx="6591300" cy="1115695"/>
          </a:xfrm>
          <a:prstGeom prst="rect">
            <a:avLst/>
          </a:prstGeom>
        </p:spPr>
        <p:txBody>
          <a:bodyPr anchor="ctr">
            <a:scene3d>
              <a:camera prst="orthographicFront"/>
              <a:lightRig rig="threePt" dir="t"/>
            </a:scene3d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/>
              <a:buNone/>
              <a:defRPr sz="4800" b="1" kern="1200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altLang="zh-CN" sz="4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XX</a:t>
            </a:r>
            <a:r>
              <a:rPr lang="zh-CN" altLang="en-US" sz="4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牧场</a:t>
            </a:r>
            <a:r>
              <a:rPr lang="zh-CN" altLang="en-US" sz="4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育种分析综合报告</a:t>
            </a:r>
            <a:endParaRPr lang="zh-CN" altLang="en-US" sz="4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406130" y="4973320"/>
            <a:ext cx="3162935" cy="1516380"/>
          </a:xfrm>
        </p:spPr>
        <p:txBody>
          <a:bodyPr/>
          <a:lstStyle/>
          <a:p>
            <a:r>
              <a:rPr kumimoji="1" lang="en-US" altLang="zh-CN" sz="2400" dirty="0"/>
              <a:t>2025</a:t>
            </a:r>
            <a:r>
              <a:rPr kumimoji="1" lang="zh-CN" altLang="en-US" sz="2400" dirty="0"/>
              <a:t>年</a:t>
            </a:r>
            <a:r>
              <a:rPr kumimoji="1" lang="en-US" altLang="zh-CN" sz="2400" dirty="0"/>
              <a:t>11</a:t>
            </a:r>
            <a:r>
              <a:rPr kumimoji="1" lang="zh-CN" altLang="en-US" sz="2400" dirty="0"/>
              <a:t>月</a:t>
            </a:r>
            <a:endParaRPr kumimoji="1" lang="zh-CN" altLang="en-US" sz="2400" dirty="0"/>
          </a:p>
          <a:p>
            <a:r>
              <a:rPr kumimoji="1" lang="zh-CN" altLang="en-US" sz="2400" dirty="0"/>
              <a:t>服务人员：</a:t>
            </a:r>
            <a:r>
              <a:rPr kumimoji="1" lang="en-US" altLang="zh-CN" sz="2400" dirty="0"/>
              <a:t>XXX</a:t>
            </a:r>
            <a:endParaRPr kumimoji="1" lang="en-US" altLang="zh-CN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/>
          <p:nvPr>
            <p:custDataLst>
              <p:tags r:id="rId1"/>
            </p:custDataLst>
          </p:nvPr>
        </p:nvGraphicFramePr>
        <p:xfrm>
          <a:off x="369570" y="1637030"/>
          <a:ext cx="11428645" cy="3097530"/>
        </p:xfrm>
        <a:graphic>
          <a:graphicData uri="http://schemas.openxmlformats.org/drawingml/2006/table">
            <a:tbl>
              <a:tblPr/>
              <a:tblGrid>
                <a:gridCol w="1188000"/>
                <a:gridCol w="678815"/>
                <a:gridCol w="728345"/>
                <a:gridCol w="721360"/>
                <a:gridCol w="696595"/>
                <a:gridCol w="671830"/>
                <a:gridCol w="796925"/>
                <a:gridCol w="767715"/>
                <a:gridCol w="741680"/>
                <a:gridCol w="720725"/>
                <a:gridCol w="633730"/>
                <a:gridCol w="728345"/>
                <a:gridCol w="626110"/>
                <a:gridCol w="620395"/>
                <a:gridCol w="551180"/>
                <a:gridCol w="556895"/>
              </a:tblGrid>
              <a:tr h="360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出生年份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TPI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MILK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FAT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FAT %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PROT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PROT%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SCS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PL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DPR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PTAT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UDC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FLC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RFI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2021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年及以前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355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-71.34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1639.1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-56.16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-12.94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-3.12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1.45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40.07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2022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年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176.93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2167.63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110.39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16.81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2.29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-1.31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-0.37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-27.66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2023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年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223.65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2269.51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529.02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21.39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15.33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2.19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0.92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-1.23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17.21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2024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年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309.01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2396.85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356.02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36.92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16.63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2.23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0.97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-0.86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5.96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年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414.79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2521.4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938.95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42.96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28.32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2.36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1.71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-1.16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49.99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在群母牛总计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4116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117.26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1990.45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275.24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11.23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7.89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1.88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-0.97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6.05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</a:tr>
              <a:tr h="3096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对比牧场二 </a:t>
                      </a:r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(2025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年</a:t>
                      </a:r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665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168.47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2233.83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332.63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18.53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11.98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-14.64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对比 </a:t>
                      </a:r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(2024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年</a:t>
                      </a:r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665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168.47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2233.83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332.63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18.53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11.98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-14.64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1056640" y="1144905"/>
            <a:ext cx="44951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在群母牛年份汇总</a:t>
            </a:r>
            <a:endParaRPr lang="zh-CN" altLang="en-US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38455" y="5437505"/>
            <a:ext cx="11494770" cy="129349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牧场新生牛只遗传水平逐渐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，但部分性状存在负进展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hart 1"/>
          <p:cNvGraphicFramePr/>
          <p:nvPr/>
        </p:nvGraphicFramePr>
        <p:xfrm>
          <a:off x="2496185" y="129508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2"/>
          <p:cNvGraphicFramePr/>
          <p:nvPr/>
        </p:nvGraphicFramePr>
        <p:xfrm>
          <a:off x="2496185" y="127603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3"/>
          <p:cNvGraphicFramePr/>
          <p:nvPr/>
        </p:nvGraphicFramePr>
        <p:xfrm>
          <a:off x="2496185" y="126968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4"/>
          <p:cNvGraphicFramePr/>
          <p:nvPr/>
        </p:nvGraphicFramePr>
        <p:xfrm>
          <a:off x="2496185" y="127603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5"/>
          <p:cNvGraphicFramePr/>
          <p:nvPr/>
        </p:nvGraphicFramePr>
        <p:xfrm>
          <a:off x="2496185" y="127603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6"/>
          <p:cNvGraphicFramePr/>
          <p:nvPr/>
        </p:nvGraphicFramePr>
        <p:xfrm>
          <a:off x="2496185" y="126968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7"/>
          <p:cNvGraphicFramePr/>
          <p:nvPr/>
        </p:nvGraphicFramePr>
        <p:xfrm>
          <a:off x="2496185" y="126333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9"/>
          <p:cNvGraphicFramePr/>
          <p:nvPr/>
        </p:nvGraphicFramePr>
        <p:xfrm>
          <a:off x="2496185" y="128873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Chart 10"/>
          <p:cNvGraphicFramePr/>
          <p:nvPr/>
        </p:nvGraphicFramePr>
        <p:xfrm>
          <a:off x="2496185" y="128238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31520" y="548640"/>
            <a:ext cx="1298448" cy="7680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44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t>目录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234440"/>
            <a:ext cx="731520" cy="18288"/>
          </a:xfrm>
          <a:prstGeom prst="rect">
            <a:avLst/>
          </a:prstGeom>
          <a:solidFill>
            <a:srgbClr val="008BC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>
            <p:custDataLst>
              <p:tags r:id="rId1"/>
            </p:custDataLst>
          </p:nvPr>
        </p:nvSpPr>
        <p:spPr>
          <a:xfrm>
            <a:off x="3419856" y="1545336"/>
            <a:ext cx="54864" cy="82296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>
            <p:custDataLst>
              <p:tags r:id="rId2"/>
            </p:custDataLst>
          </p:nvPr>
        </p:nvSpPr>
        <p:spPr>
          <a:xfrm>
            <a:off x="3602736" y="1545336"/>
            <a:ext cx="694944" cy="649224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>
            <p:custDataLst>
              <p:tags r:id="rId3"/>
            </p:custDataLst>
          </p:nvPr>
        </p:nvSpPr>
        <p:spPr>
          <a:xfrm>
            <a:off x="3602736" y="1545336"/>
            <a:ext cx="694944" cy="64922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3600" b="1">
                <a:solidFill>
                  <a:srgbClr val="FFFFFF"/>
                </a:solidFill>
                <a:latin typeface="Arial" panose="020B0604020202090204"/>
              </a:defRPr>
            </a:pPr>
            <a:r>
              <a:t>01</a:t>
            </a:r>
          </a:p>
        </p:txBody>
      </p:sp>
      <p:sp>
        <p:nvSpPr>
          <p:cNvPr id="8" name="TextBox 7"/>
          <p:cNvSpPr txBox="1"/>
          <p:nvPr>
            <p:custDataLst>
              <p:tags r:id="rId4"/>
            </p:custDataLst>
          </p:nvPr>
        </p:nvSpPr>
        <p:spPr>
          <a:xfrm>
            <a:off x="4379976" y="1545336"/>
            <a:ext cx="1709928" cy="4023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t>牧场概况</a:t>
            </a:r>
          </a:p>
        </p:txBody>
      </p:sp>
      <p:sp>
        <p:nvSpPr>
          <p:cNvPr id="9" name="TextBox 8"/>
          <p:cNvSpPr txBox="1"/>
          <p:nvPr>
            <p:custDataLst>
              <p:tags r:id="rId5"/>
            </p:custDataLst>
          </p:nvPr>
        </p:nvSpPr>
        <p:spPr>
          <a:xfrm>
            <a:off x="4379976" y="2002536"/>
            <a:ext cx="1664208" cy="3108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 b="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t>基本信息 牛群结构</a:t>
            </a:r>
          </a:p>
        </p:txBody>
      </p:sp>
      <p:sp>
        <p:nvSpPr>
          <p:cNvPr id="10" name="Rectangle 9"/>
          <p:cNvSpPr/>
          <p:nvPr>
            <p:custDataLst>
              <p:tags r:id="rId6"/>
            </p:custDataLst>
          </p:nvPr>
        </p:nvSpPr>
        <p:spPr>
          <a:xfrm>
            <a:off x="3419856" y="2551176"/>
            <a:ext cx="54864" cy="82296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>
            <p:custDataLst>
              <p:tags r:id="rId7"/>
            </p:custDataLst>
          </p:nvPr>
        </p:nvSpPr>
        <p:spPr>
          <a:xfrm>
            <a:off x="3602736" y="2551176"/>
            <a:ext cx="694944" cy="649224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>
            <p:custDataLst>
              <p:tags r:id="rId8"/>
            </p:custDataLst>
          </p:nvPr>
        </p:nvSpPr>
        <p:spPr>
          <a:xfrm>
            <a:off x="3602736" y="2551176"/>
            <a:ext cx="694944" cy="64922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3600" b="1">
                <a:solidFill>
                  <a:srgbClr val="FFFFFF"/>
                </a:solidFill>
                <a:latin typeface="Arial" panose="020B0604020202090204"/>
              </a:defRPr>
            </a:pPr>
            <a:r>
              <a:t>02</a:t>
            </a:r>
          </a:p>
        </p:txBody>
      </p:sp>
      <p:sp>
        <p:nvSpPr>
          <p:cNvPr id="13" name="TextBox 12"/>
          <p:cNvSpPr txBox="1"/>
          <p:nvPr>
            <p:custDataLst>
              <p:tags r:id="rId9"/>
            </p:custDataLst>
          </p:nvPr>
        </p:nvSpPr>
        <p:spPr>
          <a:xfrm>
            <a:off x="4379976" y="2551176"/>
            <a:ext cx="1709928" cy="4023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t>系谱记录分析</a:t>
            </a:r>
          </a:p>
        </p:txBody>
      </p:sp>
      <p:sp>
        <p:nvSpPr>
          <p:cNvPr id="14" name="TextBox 13"/>
          <p:cNvSpPr txBox="1"/>
          <p:nvPr>
            <p:custDataLst>
              <p:tags r:id="rId10"/>
            </p:custDataLst>
          </p:nvPr>
        </p:nvSpPr>
        <p:spPr>
          <a:xfrm>
            <a:off x="4379976" y="3008376"/>
            <a:ext cx="1664208" cy="3108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 b="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t>完整性 识别率</a:t>
            </a:r>
          </a:p>
        </p:txBody>
      </p:sp>
      <p:sp>
        <p:nvSpPr>
          <p:cNvPr id="15" name="Rectangle 14"/>
          <p:cNvSpPr/>
          <p:nvPr>
            <p:custDataLst>
              <p:tags r:id="rId11"/>
            </p:custDataLst>
          </p:nvPr>
        </p:nvSpPr>
        <p:spPr>
          <a:xfrm>
            <a:off x="3419856" y="3557016"/>
            <a:ext cx="54864" cy="82296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>
            <p:custDataLst>
              <p:tags r:id="rId12"/>
            </p:custDataLst>
          </p:nvPr>
        </p:nvSpPr>
        <p:spPr>
          <a:xfrm>
            <a:off x="3602736" y="3557016"/>
            <a:ext cx="694944" cy="649224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>
            <p:custDataLst>
              <p:tags r:id="rId13"/>
            </p:custDataLst>
          </p:nvPr>
        </p:nvSpPr>
        <p:spPr>
          <a:xfrm>
            <a:off x="3602736" y="3557016"/>
            <a:ext cx="694944" cy="64922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3600" b="1">
                <a:solidFill>
                  <a:srgbClr val="FFFFFF"/>
                </a:solidFill>
                <a:latin typeface="Arial" panose="020B0604020202090204"/>
              </a:defRPr>
            </a:pPr>
            <a:r>
              <a:t>03</a:t>
            </a:r>
          </a:p>
        </p:txBody>
      </p:sp>
      <p:sp>
        <p:nvSpPr>
          <p:cNvPr id="18" name="TextBox 17"/>
          <p:cNvSpPr txBox="1"/>
          <p:nvPr>
            <p:custDataLst>
              <p:tags r:id="rId14"/>
            </p:custDataLst>
          </p:nvPr>
        </p:nvSpPr>
        <p:spPr>
          <a:xfrm>
            <a:off x="4379976" y="3557016"/>
            <a:ext cx="1709928" cy="4023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t>牛群遗传评估</a:t>
            </a:r>
          </a:p>
        </p:txBody>
      </p:sp>
      <p:sp>
        <p:nvSpPr>
          <p:cNvPr id="19" name="TextBox 18"/>
          <p:cNvSpPr txBox="1"/>
          <p:nvPr>
            <p:custDataLst>
              <p:tags r:id="rId15"/>
            </p:custDataLst>
          </p:nvPr>
        </p:nvSpPr>
        <p:spPr>
          <a:xfrm>
            <a:off x="4379976" y="4014216"/>
            <a:ext cx="1664208" cy="3108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 b="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t>性状 指数 进展</a:t>
            </a:r>
          </a:p>
        </p:txBody>
      </p:sp>
      <p:sp>
        <p:nvSpPr>
          <p:cNvPr id="20" name="Rectangle 19"/>
          <p:cNvSpPr/>
          <p:nvPr>
            <p:custDataLst>
              <p:tags r:id="rId16"/>
            </p:custDataLst>
          </p:nvPr>
        </p:nvSpPr>
        <p:spPr>
          <a:xfrm>
            <a:off x="3419856" y="4562856"/>
            <a:ext cx="54864" cy="82296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>
            <p:custDataLst>
              <p:tags r:id="rId17"/>
            </p:custDataLst>
          </p:nvPr>
        </p:nvSpPr>
        <p:spPr>
          <a:xfrm>
            <a:off x="3602736" y="4562856"/>
            <a:ext cx="694944" cy="649224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>
            <p:custDataLst>
              <p:tags r:id="rId18"/>
            </p:custDataLst>
          </p:nvPr>
        </p:nvSpPr>
        <p:spPr>
          <a:xfrm>
            <a:off x="3602736" y="4562856"/>
            <a:ext cx="694944" cy="64922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3600" b="1">
                <a:solidFill>
                  <a:srgbClr val="FFFFFF"/>
                </a:solidFill>
                <a:latin typeface="Arial" panose="020B0604020202090204"/>
              </a:defRPr>
            </a:pPr>
            <a:r>
              <a:t>04</a:t>
            </a:r>
          </a:p>
        </p:txBody>
      </p:sp>
      <p:sp>
        <p:nvSpPr>
          <p:cNvPr id="23" name="TextBox 22"/>
          <p:cNvSpPr txBox="1"/>
          <p:nvPr>
            <p:custDataLst>
              <p:tags r:id="rId19"/>
            </p:custDataLst>
          </p:nvPr>
        </p:nvSpPr>
        <p:spPr>
          <a:xfrm>
            <a:off x="4379976" y="4562856"/>
            <a:ext cx="1709928" cy="4023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t>配种记录分析</a:t>
            </a:r>
          </a:p>
        </p:txBody>
      </p:sp>
      <p:sp>
        <p:nvSpPr>
          <p:cNvPr id="24" name="TextBox 23"/>
          <p:cNvSpPr txBox="1"/>
          <p:nvPr>
            <p:custDataLst>
              <p:tags r:id="rId20"/>
            </p:custDataLst>
          </p:nvPr>
        </p:nvSpPr>
        <p:spPr>
          <a:xfrm>
            <a:off x="4379976" y="5020056"/>
            <a:ext cx="1664208" cy="3108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 b="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t>概况 风险 近交</a:t>
            </a:r>
          </a:p>
        </p:txBody>
      </p:sp>
      <p:sp>
        <p:nvSpPr>
          <p:cNvPr id="25" name="Rectangle 24"/>
          <p:cNvSpPr/>
          <p:nvPr>
            <p:custDataLst>
              <p:tags r:id="rId21"/>
            </p:custDataLst>
          </p:nvPr>
        </p:nvSpPr>
        <p:spPr>
          <a:xfrm>
            <a:off x="6528816" y="2039112"/>
            <a:ext cx="54864" cy="82296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>
            <p:custDataLst>
              <p:tags r:id="rId22"/>
            </p:custDataLst>
          </p:nvPr>
        </p:nvSpPr>
        <p:spPr>
          <a:xfrm>
            <a:off x="6702552" y="2039112"/>
            <a:ext cx="694944" cy="649224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>
            <p:custDataLst>
              <p:tags r:id="rId23"/>
            </p:custDataLst>
          </p:nvPr>
        </p:nvSpPr>
        <p:spPr>
          <a:xfrm>
            <a:off x="6702552" y="2039112"/>
            <a:ext cx="694944" cy="64922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3600" b="1">
                <a:solidFill>
                  <a:srgbClr val="FFFFFF"/>
                </a:solidFill>
                <a:latin typeface="Arial" panose="020B0604020202090204"/>
              </a:defRPr>
            </a:pPr>
            <a:r>
              <a:t>05</a:t>
            </a:r>
          </a:p>
        </p:txBody>
      </p:sp>
      <p:sp>
        <p:nvSpPr>
          <p:cNvPr id="28" name="TextBox 27"/>
          <p:cNvSpPr txBox="1"/>
          <p:nvPr>
            <p:custDataLst>
              <p:tags r:id="rId24"/>
            </p:custDataLst>
          </p:nvPr>
        </p:nvSpPr>
        <p:spPr>
          <a:xfrm>
            <a:off x="7488936" y="2039112"/>
            <a:ext cx="1709928" cy="4023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t>公牛使用分析</a:t>
            </a:r>
          </a:p>
        </p:txBody>
      </p:sp>
      <p:sp>
        <p:nvSpPr>
          <p:cNvPr id="29" name="TextBox 28"/>
          <p:cNvSpPr txBox="1"/>
          <p:nvPr>
            <p:custDataLst>
              <p:tags r:id="rId25"/>
            </p:custDataLst>
          </p:nvPr>
        </p:nvSpPr>
        <p:spPr>
          <a:xfrm>
            <a:off x="7488936" y="2496312"/>
            <a:ext cx="1664208" cy="3108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 b="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t>已用 备选 评估</a:t>
            </a:r>
          </a:p>
        </p:txBody>
      </p:sp>
      <p:sp>
        <p:nvSpPr>
          <p:cNvPr id="30" name="Rectangle 29"/>
          <p:cNvSpPr/>
          <p:nvPr>
            <p:custDataLst>
              <p:tags r:id="rId26"/>
            </p:custDataLst>
          </p:nvPr>
        </p:nvSpPr>
        <p:spPr>
          <a:xfrm>
            <a:off x="6528816" y="3044952"/>
            <a:ext cx="54864" cy="82296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>
            <p:custDataLst>
              <p:tags r:id="rId27"/>
            </p:custDataLst>
          </p:nvPr>
        </p:nvSpPr>
        <p:spPr>
          <a:xfrm>
            <a:off x="6702552" y="3044952"/>
            <a:ext cx="694944" cy="649224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>
            <p:custDataLst>
              <p:tags r:id="rId28"/>
            </p:custDataLst>
          </p:nvPr>
        </p:nvSpPr>
        <p:spPr>
          <a:xfrm>
            <a:off x="6702552" y="3044952"/>
            <a:ext cx="694944" cy="64922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3600" b="1">
                <a:solidFill>
                  <a:srgbClr val="FFFFFF"/>
                </a:solidFill>
                <a:latin typeface="Arial" panose="020B0604020202090204"/>
              </a:defRPr>
            </a:pPr>
            <a:r>
              <a:t>06</a:t>
            </a:r>
          </a:p>
        </p:txBody>
      </p:sp>
      <p:sp>
        <p:nvSpPr>
          <p:cNvPr id="33" name="TextBox 32"/>
          <p:cNvSpPr txBox="1"/>
          <p:nvPr>
            <p:custDataLst>
              <p:tags r:id="rId29"/>
            </p:custDataLst>
          </p:nvPr>
        </p:nvSpPr>
        <p:spPr>
          <a:xfrm>
            <a:off x="7488936" y="3044952"/>
            <a:ext cx="1709928" cy="4023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t>选配推荐方案</a:t>
            </a:r>
          </a:p>
        </p:txBody>
      </p:sp>
      <p:sp>
        <p:nvSpPr>
          <p:cNvPr id="34" name="TextBox 33"/>
          <p:cNvSpPr txBox="1"/>
          <p:nvPr>
            <p:custDataLst>
              <p:tags r:id="rId30"/>
            </p:custDataLst>
          </p:nvPr>
        </p:nvSpPr>
        <p:spPr>
          <a:xfrm>
            <a:off x="7488936" y="3502152"/>
            <a:ext cx="1664208" cy="3108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 b="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t>推荐统计 质量</a:t>
            </a:r>
          </a:p>
        </p:txBody>
      </p:sp>
      <p:sp>
        <p:nvSpPr>
          <p:cNvPr id="35" name="Rectangle 34"/>
          <p:cNvSpPr/>
          <p:nvPr>
            <p:custDataLst>
              <p:tags r:id="rId31"/>
            </p:custDataLst>
          </p:nvPr>
        </p:nvSpPr>
        <p:spPr>
          <a:xfrm>
            <a:off x="6528816" y="4050791"/>
            <a:ext cx="54864" cy="82296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>
            <p:custDataLst>
              <p:tags r:id="rId32"/>
            </p:custDataLst>
          </p:nvPr>
        </p:nvSpPr>
        <p:spPr>
          <a:xfrm>
            <a:off x="6702552" y="4050791"/>
            <a:ext cx="694944" cy="649224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>
            <p:custDataLst>
              <p:tags r:id="rId33"/>
            </p:custDataLst>
          </p:nvPr>
        </p:nvSpPr>
        <p:spPr>
          <a:xfrm>
            <a:off x="6702552" y="4050791"/>
            <a:ext cx="694944" cy="64922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3600" b="1">
                <a:solidFill>
                  <a:srgbClr val="FFFFFF"/>
                </a:solidFill>
                <a:latin typeface="Arial" panose="020B0604020202090204"/>
              </a:defRPr>
            </a:pPr>
            <a:r>
              <a:t>07</a:t>
            </a:r>
          </a:p>
        </p:txBody>
      </p:sp>
      <p:sp>
        <p:nvSpPr>
          <p:cNvPr id="38" name="TextBox 37"/>
          <p:cNvSpPr txBox="1"/>
          <p:nvPr>
            <p:custDataLst>
              <p:tags r:id="rId34"/>
            </p:custDataLst>
          </p:nvPr>
        </p:nvSpPr>
        <p:spPr>
          <a:xfrm>
            <a:off x="7488936" y="4050791"/>
            <a:ext cx="1709928" cy="4023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t>项目总结建议</a:t>
            </a:r>
          </a:p>
        </p:txBody>
      </p:sp>
      <p:sp>
        <p:nvSpPr>
          <p:cNvPr id="39" name="TextBox 38"/>
          <p:cNvSpPr txBox="1"/>
          <p:nvPr>
            <p:custDataLst>
              <p:tags r:id="rId35"/>
            </p:custDataLst>
          </p:nvPr>
        </p:nvSpPr>
        <p:spPr>
          <a:xfrm>
            <a:off x="7488936" y="4507992"/>
            <a:ext cx="1664208" cy="3108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 b="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t>发现 建议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Chart 12"/>
          <p:cNvGraphicFramePr/>
          <p:nvPr/>
        </p:nvGraphicFramePr>
        <p:xfrm>
          <a:off x="2496185" y="128873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Chart 13"/>
          <p:cNvGraphicFramePr/>
          <p:nvPr/>
        </p:nvGraphicFramePr>
        <p:xfrm>
          <a:off x="2496185" y="130143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Chart 14"/>
          <p:cNvGraphicFramePr/>
          <p:nvPr/>
        </p:nvGraphicFramePr>
        <p:xfrm>
          <a:off x="2496185" y="127603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/>
          <p:nvPr>
            <p:custDataLst>
              <p:tags r:id="rId3"/>
            </p:custDataLst>
          </p:nvPr>
        </p:nvGraphicFramePr>
        <p:xfrm>
          <a:off x="7625715" y="4212590"/>
          <a:ext cx="4097655" cy="1916430"/>
        </p:xfrm>
        <a:graphic>
          <a:graphicData uri="http://schemas.openxmlformats.org/drawingml/2006/table">
            <a:tbl>
              <a:tblPr/>
              <a:tblGrid>
                <a:gridCol w="1365885"/>
                <a:gridCol w="1365885"/>
                <a:gridCol w="1365885"/>
              </a:tblGrid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分布区间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885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-1000~-800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-800~-600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-600~-400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2.2%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-400~-200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3.9%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-200~0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23.5%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0~200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31.4%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200~400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1487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36.1%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400~600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2.7%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600~800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1110615" y="114236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 defTabSz="914400" fontAlgn="ctr">
              <a:buClrTx/>
              <a:buSzTx/>
              <a:buFontTx/>
            </a:pPr>
            <a:r>
              <a:rPr lang="zh-CN" altLang="en-US" sz="18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在群母牛NM$分布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5" name="Chart 1"/>
          <p:cNvGraphicFramePr/>
          <p:nvPr/>
        </p:nvGraphicFramePr>
        <p:xfrm>
          <a:off x="6546215" y="1453515"/>
          <a:ext cx="4563110" cy="2670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6" name="Chart 2"/>
          <p:cNvGraphicFramePr/>
          <p:nvPr/>
        </p:nvGraphicFramePr>
        <p:xfrm>
          <a:off x="305435" y="1504315"/>
          <a:ext cx="6196330" cy="37890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1"/>
          <p:cNvSpPr txBox="1"/>
          <p:nvPr/>
        </p:nvSpPr>
        <p:spPr>
          <a:xfrm>
            <a:off x="1062269" y="437515"/>
            <a:ext cx="30276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在群牛遗传分布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38455" y="5760720"/>
            <a:ext cx="7108825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牧场在群牛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NM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分布，其中低于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的占比为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5" descr="Picture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929130" y="1482725"/>
            <a:ext cx="7138035" cy="425196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062269" y="437515"/>
            <a:ext cx="30276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在群牛遗传分布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110615" y="114236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整体正态分布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牧场在群牛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NM$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分布结果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Picture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97485" y="1631950"/>
            <a:ext cx="5751195" cy="3709035"/>
          </a:xfrm>
          <a:prstGeom prst="rect">
            <a:avLst/>
          </a:prstGeom>
        </p:spPr>
      </p:pic>
      <p:graphicFrame>
        <p:nvGraphicFramePr>
          <p:cNvPr id="6" name="表格 5"/>
          <p:cNvGraphicFramePr/>
          <p:nvPr>
            <p:custDataLst>
              <p:tags r:id="rId2"/>
            </p:custDataLst>
          </p:nvPr>
        </p:nvGraphicFramePr>
        <p:xfrm>
          <a:off x="5953760" y="1908175"/>
          <a:ext cx="6096450" cy="1260000"/>
        </p:xfrm>
        <a:graphic>
          <a:graphicData uri="http://schemas.openxmlformats.org/drawingml/2006/table">
            <a:tbl>
              <a:tblPr/>
              <a:tblGrid>
                <a:gridCol w="972000"/>
                <a:gridCol w="854075"/>
                <a:gridCol w="854075"/>
                <a:gridCol w="854075"/>
                <a:gridCol w="854075"/>
                <a:gridCol w="854075"/>
                <a:gridCol w="854075"/>
              </a:tblGrid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最高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最低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2444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最大值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最小值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-834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-834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</a:t>
                      </a:r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平均得分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8035925" y="1425575"/>
            <a:ext cx="6096000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在群母牛-成母牛组</a:t>
            </a:r>
            <a:endParaRPr lang="zh-CN" altLang="en-US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11" name="表格 10"/>
          <p:cNvGraphicFramePr/>
          <p:nvPr/>
        </p:nvGraphicFramePr>
        <p:xfrm>
          <a:off x="5953760" y="3753485"/>
          <a:ext cx="6046920" cy="1260000"/>
        </p:xfrm>
        <a:graphic>
          <a:graphicData uri="http://schemas.openxmlformats.org/drawingml/2006/table">
            <a:tbl>
              <a:tblPr/>
              <a:tblGrid>
                <a:gridCol w="972000"/>
                <a:gridCol w="845820"/>
                <a:gridCol w="845820"/>
                <a:gridCol w="845820"/>
                <a:gridCol w="845820"/>
                <a:gridCol w="845820"/>
                <a:gridCol w="845820"/>
              </a:tblGrid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1672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最大值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最小值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</a:t>
                      </a:r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平均得分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240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2" name="文本框 11"/>
          <p:cNvSpPr txBox="1"/>
          <p:nvPr/>
        </p:nvSpPr>
        <p:spPr>
          <a:xfrm>
            <a:off x="8035925" y="3313430"/>
            <a:ext cx="6096000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在群母牛-后备牛组</a:t>
            </a:r>
            <a:endParaRPr lang="zh-CN" altLang="en-US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TextBox 1"/>
          <p:cNvSpPr txBox="1"/>
          <p:nvPr/>
        </p:nvSpPr>
        <p:spPr>
          <a:xfrm>
            <a:off x="1062269" y="437515"/>
            <a:ext cx="30276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在群牛遗传分布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1110615" y="114236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成母牛</a:t>
            </a:r>
            <a:r>
              <a:rPr lang="en-US" altLang="zh-CN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</a:t>
            </a: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后备牛正态分布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牧场在群牛成母牛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后备牛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正态分布分布结果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9" descr="Picture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76530" y="1607185"/>
            <a:ext cx="5642610" cy="3626485"/>
          </a:xfrm>
          <a:prstGeom prst="rect">
            <a:avLst/>
          </a:prstGeom>
        </p:spPr>
      </p:pic>
      <p:graphicFrame>
        <p:nvGraphicFramePr>
          <p:cNvPr id="15" name="表格 14"/>
          <p:cNvGraphicFramePr/>
          <p:nvPr/>
        </p:nvGraphicFramePr>
        <p:xfrm>
          <a:off x="5969635" y="1666875"/>
          <a:ext cx="5920740" cy="970280"/>
        </p:xfrm>
        <a:graphic>
          <a:graphicData uri="http://schemas.openxmlformats.org/drawingml/2006/table">
            <a:tbl>
              <a:tblPr/>
              <a:tblGrid>
                <a:gridCol w="1010920"/>
                <a:gridCol w="680720"/>
                <a:gridCol w="845820"/>
                <a:gridCol w="845820"/>
                <a:gridCol w="845820"/>
                <a:gridCol w="845820"/>
                <a:gridCol w="845820"/>
              </a:tblGrid>
              <a:tr h="216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头数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1633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最大值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最小值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-834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-834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NM$平均得分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-30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6" name="表格 15"/>
          <p:cNvGraphicFramePr/>
          <p:nvPr>
            <p:custDataLst>
              <p:tags r:id="rId2"/>
            </p:custDataLst>
          </p:nvPr>
        </p:nvGraphicFramePr>
        <p:xfrm>
          <a:off x="7882255" y="1319530"/>
          <a:ext cx="2993390" cy="280035"/>
        </p:xfrm>
        <a:graphic>
          <a:graphicData uri="http://schemas.openxmlformats.org/drawingml/2006/table">
            <a:tbl>
              <a:tblPr/>
              <a:tblGrid>
                <a:gridCol w="2993390"/>
              </a:tblGrid>
              <a:tr h="280035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在群母牛-2胎及以上组</a:t>
                      </a:r>
                      <a:endParaRPr lang="zh-CN" altLang="en-US" sz="14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7" name="表格 16"/>
          <p:cNvGraphicFramePr/>
          <p:nvPr/>
        </p:nvGraphicFramePr>
        <p:xfrm>
          <a:off x="6000750" y="2955925"/>
          <a:ext cx="5920740" cy="942975"/>
        </p:xfrm>
        <a:graphic>
          <a:graphicData uri="http://schemas.openxmlformats.org/drawingml/2006/table">
            <a:tbl>
              <a:tblPr/>
              <a:tblGrid>
                <a:gridCol w="979170"/>
                <a:gridCol w="712470"/>
                <a:gridCol w="845820"/>
                <a:gridCol w="845820"/>
                <a:gridCol w="845820"/>
                <a:gridCol w="845820"/>
                <a:gridCol w="845820"/>
              </a:tblGrid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头数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最大值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最小值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NM$平均得分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8" name="表格 17"/>
          <p:cNvGraphicFramePr/>
          <p:nvPr>
            <p:custDataLst>
              <p:tags r:id="rId3"/>
            </p:custDataLst>
          </p:nvPr>
        </p:nvGraphicFramePr>
        <p:xfrm>
          <a:off x="8179435" y="2621915"/>
          <a:ext cx="2993390" cy="280035"/>
        </p:xfrm>
        <a:graphic>
          <a:graphicData uri="http://schemas.openxmlformats.org/drawingml/2006/table">
            <a:tbl>
              <a:tblPr/>
              <a:tblGrid>
                <a:gridCol w="2993390"/>
              </a:tblGrid>
              <a:tr h="280035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在群母牛-1胎组</a:t>
                      </a:r>
                      <a:endParaRPr lang="zh-CN" altLang="en-US" sz="14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9" name="表格 18"/>
          <p:cNvGraphicFramePr/>
          <p:nvPr/>
        </p:nvGraphicFramePr>
        <p:xfrm>
          <a:off x="5994400" y="4258945"/>
          <a:ext cx="5920740" cy="942975"/>
        </p:xfrm>
        <a:graphic>
          <a:graphicData uri="http://schemas.openxmlformats.org/drawingml/2006/table">
            <a:tbl>
              <a:tblPr/>
              <a:tblGrid>
                <a:gridCol w="998220"/>
                <a:gridCol w="693420"/>
                <a:gridCol w="845820"/>
                <a:gridCol w="845820"/>
                <a:gridCol w="845820"/>
                <a:gridCol w="845820"/>
                <a:gridCol w="845820"/>
              </a:tblGrid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头数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1490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最大值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最小值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NM$平均得分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242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-67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0" name="表格 19"/>
          <p:cNvGraphicFramePr/>
          <p:nvPr>
            <p:custDataLst>
              <p:tags r:id="rId4"/>
            </p:custDataLst>
          </p:nvPr>
        </p:nvGraphicFramePr>
        <p:xfrm>
          <a:off x="7882255" y="3889375"/>
          <a:ext cx="2993390" cy="280035"/>
        </p:xfrm>
        <a:graphic>
          <a:graphicData uri="http://schemas.openxmlformats.org/drawingml/2006/table">
            <a:tbl>
              <a:tblPr/>
              <a:tblGrid>
                <a:gridCol w="2993390"/>
              </a:tblGrid>
              <a:tr h="280035">
                <a:tc>
                  <a:txBody>
                    <a:bodyPr/>
                    <a:lstStyle/>
                    <a:p>
                      <a:pPr algn="l" fontAlgn="b">
                        <a:buClrTx/>
                        <a:buSzTx/>
                        <a:buFontTx/>
                      </a:pPr>
                      <a:r>
                        <a:rPr lang="zh-CN" altLang="en-US" sz="14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在群母牛-12月龄以上0胎牛</a:t>
                      </a:r>
                      <a:endParaRPr lang="zh-CN" altLang="en-US" sz="14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1" name="表格 20"/>
          <p:cNvGraphicFramePr/>
          <p:nvPr/>
        </p:nvGraphicFramePr>
        <p:xfrm>
          <a:off x="6000750" y="5541645"/>
          <a:ext cx="5920740" cy="942975"/>
        </p:xfrm>
        <a:graphic>
          <a:graphicData uri="http://schemas.openxmlformats.org/drawingml/2006/table">
            <a:tbl>
              <a:tblPr/>
              <a:tblGrid>
                <a:gridCol w="998220"/>
                <a:gridCol w="693420"/>
                <a:gridCol w="845820"/>
                <a:gridCol w="845820"/>
                <a:gridCol w="845820"/>
                <a:gridCol w="845820"/>
                <a:gridCol w="845820"/>
              </a:tblGrid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头数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最大值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最小值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NM$平均得分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2" name="表格 21"/>
          <p:cNvGraphicFramePr/>
          <p:nvPr>
            <p:custDataLst>
              <p:tags r:id="rId5"/>
            </p:custDataLst>
          </p:nvPr>
        </p:nvGraphicFramePr>
        <p:xfrm>
          <a:off x="7882255" y="5187315"/>
          <a:ext cx="2993390" cy="280035"/>
        </p:xfrm>
        <a:graphic>
          <a:graphicData uri="http://schemas.openxmlformats.org/drawingml/2006/table">
            <a:tbl>
              <a:tblPr/>
              <a:tblGrid>
                <a:gridCol w="2993390"/>
              </a:tblGrid>
              <a:tr h="280035">
                <a:tc>
                  <a:txBody>
                    <a:bodyPr/>
                    <a:lstStyle/>
                    <a:p>
                      <a:pPr algn="l" fontAlgn="b">
                        <a:buClrTx/>
                        <a:buSzTx/>
                        <a:buFontTx/>
                      </a:pPr>
                      <a:r>
                        <a:rPr lang="zh-CN" altLang="en-US" sz="14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在群母牛-12月龄以下0胎牛</a:t>
                      </a:r>
                      <a:endParaRPr lang="zh-CN" altLang="en-US" sz="14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" name="TextBox 1"/>
          <p:cNvSpPr txBox="1"/>
          <p:nvPr/>
        </p:nvSpPr>
        <p:spPr>
          <a:xfrm>
            <a:off x="1062269" y="437515"/>
            <a:ext cx="30276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在群牛遗传分布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670352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1110615" y="114236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不同阶段牛群正态分布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8455" y="5760720"/>
            <a:ext cx="5462905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牧场在群牛不同胎次及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月龄遗传分布分布结果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 descr="Picture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336233" y="1712913"/>
            <a:ext cx="5476875" cy="3430905"/>
          </a:xfrm>
          <a:prstGeom prst="rect">
            <a:avLst/>
          </a:prstGeom>
        </p:spPr>
      </p:pic>
      <p:graphicFrame>
        <p:nvGraphicFramePr>
          <p:cNvPr id="3" name="表格 2"/>
          <p:cNvGraphicFramePr/>
          <p:nvPr>
            <p:custDataLst>
              <p:tags r:id="rId2"/>
            </p:custDataLst>
          </p:nvPr>
        </p:nvGraphicFramePr>
        <p:xfrm>
          <a:off x="6088380" y="1449070"/>
          <a:ext cx="5916295" cy="1260000"/>
        </p:xfrm>
        <a:graphic>
          <a:graphicData uri="http://schemas.openxmlformats.org/drawingml/2006/table">
            <a:tbl>
              <a:tblPr/>
              <a:tblGrid>
                <a:gridCol w="972185"/>
                <a:gridCol w="718185"/>
                <a:gridCol w="845185"/>
                <a:gridCol w="845185"/>
                <a:gridCol w="845185"/>
                <a:gridCol w="845185"/>
                <a:gridCol w="845185"/>
              </a:tblGrid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最大值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430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最小值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446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</a:t>
                      </a:r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平均得分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>
            <p:custDataLst>
              <p:tags r:id="rId3"/>
            </p:custDataLst>
          </p:nvPr>
        </p:nvGraphicFramePr>
        <p:xfrm>
          <a:off x="6089015" y="2993390"/>
          <a:ext cx="5915660" cy="1326515"/>
        </p:xfrm>
        <a:graphic>
          <a:graphicData uri="http://schemas.openxmlformats.org/drawingml/2006/table">
            <a:tbl>
              <a:tblPr/>
              <a:tblGrid>
                <a:gridCol w="971550"/>
                <a:gridCol w="718820"/>
                <a:gridCol w="845185"/>
                <a:gridCol w="844550"/>
                <a:gridCol w="845185"/>
                <a:gridCol w="845185"/>
                <a:gridCol w="845185"/>
              </a:tblGrid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最大值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最小值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</a:t>
                      </a:r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平均得分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437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258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/>
        </p:nvGraphicFramePr>
        <p:xfrm>
          <a:off x="6089650" y="4622800"/>
          <a:ext cx="5920740" cy="1260000"/>
        </p:xfrm>
        <a:graphic>
          <a:graphicData uri="http://schemas.openxmlformats.org/drawingml/2006/table">
            <a:tbl>
              <a:tblPr/>
              <a:tblGrid>
                <a:gridCol w="966470"/>
                <a:gridCol w="725170"/>
                <a:gridCol w="845820"/>
                <a:gridCol w="845820"/>
                <a:gridCol w="845820"/>
                <a:gridCol w="845820"/>
                <a:gridCol w="845820"/>
              </a:tblGrid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最大值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最小值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</a:t>
                      </a:r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平均得分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257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8143875" y="1102995"/>
            <a:ext cx="6096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在群母牛-2025年出生</a:t>
            </a:r>
            <a:endParaRPr lang="zh-CN" altLang="en-US" sz="1400" b="1" dirty="0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143875" y="2720340"/>
            <a:ext cx="6096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在群母牛-202</a:t>
            </a:r>
            <a:r>
              <a:rPr lang="en-US" altLang="zh-CN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年出生</a:t>
            </a:r>
            <a:endParaRPr lang="zh-CN" altLang="en-US" sz="1400" b="1" dirty="0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143875" y="4223385"/>
            <a:ext cx="6096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在群母牛-202</a:t>
            </a:r>
            <a:r>
              <a:rPr lang="en-US" altLang="zh-CN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年出生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62269" y="437515"/>
            <a:ext cx="30276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在群牛遗传分布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1110615" y="114236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不同出生年份牛群正态分布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38455" y="6044565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牧场在群牛不同出生年份牛群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正态分布分布结果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Chart 1"/>
          <p:cNvGraphicFramePr/>
          <p:nvPr/>
        </p:nvGraphicFramePr>
        <p:xfrm>
          <a:off x="6550025" y="1600200"/>
          <a:ext cx="4459605" cy="30149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15" name="Chart 2"/>
          <p:cNvGraphicFramePr/>
          <p:nvPr/>
        </p:nvGraphicFramePr>
        <p:xfrm>
          <a:off x="645478" y="1592263"/>
          <a:ext cx="5399405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062269" y="437515"/>
            <a:ext cx="30276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在群牛遗传分布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110615" y="114236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在群母牛育种指数分布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3"/>
            </p:custDataLst>
          </p:nvPr>
        </p:nvGraphicFramePr>
        <p:xfrm>
          <a:off x="7625715" y="4504055"/>
          <a:ext cx="4097655" cy="1916430"/>
        </p:xfrm>
        <a:graphic>
          <a:graphicData uri="http://schemas.openxmlformats.org/drawingml/2006/table">
            <a:tbl>
              <a:tblPr/>
              <a:tblGrid>
                <a:gridCol w="1365885"/>
                <a:gridCol w="1365885"/>
                <a:gridCol w="1365885"/>
              </a:tblGrid>
              <a:tr h="219075">
                <a:tc>
                  <a:txBody>
                    <a:bodyPr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分布区间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占比（</a:t>
                      </a: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%</a:t>
                      </a:r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88595"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-250--200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0.07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-200--150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-150--100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-100--50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577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14.02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-50-0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547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13.29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0-50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1409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34.23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50-100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1101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26.75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100-150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450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10.93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150-200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0.7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338455" y="5760720"/>
            <a:ext cx="7108825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牧场在群牛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指数分布，其中低于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的占比为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62269" y="437515"/>
            <a:ext cx="30276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在群牛遗传分布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110615" y="114236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整体正态分布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牧场在群牛综合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指数分布结果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Image 5" descr="Picture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754505" y="1510030"/>
            <a:ext cx="8004810" cy="412178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47505" y="2000235"/>
            <a:ext cx="252000" cy="198000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3283670" y="2209150"/>
            <a:ext cx="1371600" cy="1371600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/>
              <a:t>01</a:t>
            </a:r>
            <a:endParaRPr lang="en-US" sz="6000" b="1"/>
          </a:p>
        </p:txBody>
      </p:sp>
      <p:sp>
        <p:nvSpPr>
          <p:cNvPr id="5" name="TextBox 4"/>
          <p:cNvSpPr txBox="1"/>
          <p:nvPr/>
        </p:nvSpPr>
        <p:spPr>
          <a:xfrm>
            <a:off x="4812970" y="2433940"/>
            <a:ext cx="6400800" cy="9220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6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rPr sz="5400"/>
              <a:t>牧场概况</a:t>
            </a:r>
            <a:endParaRPr sz="5400"/>
          </a:p>
        </p:txBody>
      </p:sp>
      <p:sp>
        <p:nvSpPr>
          <p:cNvPr id="6" name="TextBox 5"/>
          <p:cNvSpPr txBox="1"/>
          <p:nvPr/>
        </p:nvSpPr>
        <p:spPr>
          <a:xfrm>
            <a:off x="4989195" y="3580765"/>
            <a:ext cx="3136265" cy="39878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00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t>基本信息 牛群结构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5953760" y="1908175"/>
          <a:ext cx="6096450" cy="1260000"/>
        </p:xfrm>
        <a:graphic>
          <a:graphicData uri="http://schemas.openxmlformats.org/drawingml/2006/table">
            <a:tbl>
              <a:tblPr/>
              <a:tblGrid>
                <a:gridCol w="972000"/>
                <a:gridCol w="854075"/>
                <a:gridCol w="854075"/>
                <a:gridCol w="854075"/>
                <a:gridCol w="854075"/>
                <a:gridCol w="854075"/>
                <a:gridCol w="854075"/>
              </a:tblGrid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最高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最低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2444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最大值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最小值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-834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-834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sym typeface="+mn-ea"/>
                        </a:rPr>
                        <a:t>index平均得分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8035925" y="1425575"/>
            <a:ext cx="6096000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在群母牛-成母牛组</a:t>
            </a:r>
            <a:endParaRPr lang="zh-CN" altLang="en-US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11" name="表格 10"/>
          <p:cNvGraphicFramePr/>
          <p:nvPr/>
        </p:nvGraphicFramePr>
        <p:xfrm>
          <a:off x="5953760" y="3753485"/>
          <a:ext cx="6046920" cy="1260000"/>
        </p:xfrm>
        <a:graphic>
          <a:graphicData uri="http://schemas.openxmlformats.org/drawingml/2006/table">
            <a:tbl>
              <a:tblPr/>
              <a:tblGrid>
                <a:gridCol w="972000"/>
                <a:gridCol w="845820"/>
                <a:gridCol w="845820"/>
                <a:gridCol w="845820"/>
                <a:gridCol w="845820"/>
                <a:gridCol w="845820"/>
                <a:gridCol w="845820"/>
              </a:tblGrid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1672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最大值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最小值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sym typeface="+mn-ea"/>
                        </a:rPr>
                        <a:t>index平均得分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240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2" name="文本框 11"/>
          <p:cNvSpPr txBox="1"/>
          <p:nvPr/>
        </p:nvSpPr>
        <p:spPr>
          <a:xfrm>
            <a:off x="8035925" y="3313430"/>
            <a:ext cx="6096000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在群母牛-后备牛组</a:t>
            </a:r>
            <a:endParaRPr lang="zh-CN" altLang="en-US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TextBox 1"/>
          <p:cNvSpPr txBox="1"/>
          <p:nvPr/>
        </p:nvSpPr>
        <p:spPr>
          <a:xfrm>
            <a:off x="1062269" y="437515"/>
            <a:ext cx="30276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在群牛遗传分布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1110615" y="114236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成母牛</a:t>
            </a:r>
            <a:r>
              <a:rPr lang="en-US" altLang="zh-CN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</a:t>
            </a: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后备牛正态分布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牧场在群牛成母牛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后备牛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指数正态分布分布结果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Image 7" descr="Picture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38455" y="1631950"/>
            <a:ext cx="5575935" cy="369506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表格 14"/>
          <p:cNvGraphicFramePr/>
          <p:nvPr/>
        </p:nvGraphicFramePr>
        <p:xfrm>
          <a:off x="5969635" y="1666875"/>
          <a:ext cx="5920740" cy="970280"/>
        </p:xfrm>
        <a:graphic>
          <a:graphicData uri="http://schemas.openxmlformats.org/drawingml/2006/table">
            <a:tbl>
              <a:tblPr/>
              <a:tblGrid>
                <a:gridCol w="1010920"/>
                <a:gridCol w="680720"/>
                <a:gridCol w="845820"/>
                <a:gridCol w="845820"/>
                <a:gridCol w="845820"/>
                <a:gridCol w="845820"/>
                <a:gridCol w="845820"/>
              </a:tblGrid>
              <a:tr h="216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头数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1633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最大值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最小值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-834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-834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  <a:sym typeface="+mn-ea"/>
                        </a:rPr>
                        <a:t>i</a:t>
                      </a:r>
                      <a:r>
                        <a:rPr lang="en-US" altLang="zh-CN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  <a:sym typeface="+mn-ea"/>
                        </a:rPr>
                        <a:t>ndex平均得分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-30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6" name="表格 15"/>
          <p:cNvGraphicFramePr/>
          <p:nvPr>
            <p:custDataLst>
              <p:tags r:id="rId1"/>
            </p:custDataLst>
          </p:nvPr>
        </p:nvGraphicFramePr>
        <p:xfrm>
          <a:off x="7882255" y="1319530"/>
          <a:ext cx="2993390" cy="280035"/>
        </p:xfrm>
        <a:graphic>
          <a:graphicData uri="http://schemas.openxmlformats.org/drawingml/2006/table">
            <a:tbl>
              <a:tblPr/>
              <a:tblGrid>
                <a:gridCol w="2993390"/>
              </a:tblGrid>
              <a:tr h="280035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在群母牛-2胎及以上组</a:t>
                      </a:r>
                      <a:endParaRPr lang="zh-CN" altLang="en-US" sz="14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7" name="表格 16"/>
          <p:cNvGraphicFramePr/>
          <p:nvPr/>
        </p:nvGraphicFramePr>
        <p:xfrm>
          <a:off x="6000750" y="2955925"/>
          <a:ext cx="5920740" cy="942975"/>
        </p:xfrm>
        <a:graphic>
          <a:graphicData uri="http://schemas.openxmlformats.org/drawingml/2006/table">
            <a:tbl>
              <a:tblPr/>
              <a:tblGrid>
                <a:gridCol w="979170"/>
                <a:gridCol w="712470"/>
                <a:gridCol w="845820"/>
                <a:gridCol w="845820"/>
                <a:gridCol w="845820"/>
                <a:gridCol w="845820"/>
                <a:gridCol w="845820"/>
              </a:tblGrid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头数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最大值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最小值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b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  <a:sym typeface="+mn-ea"/>
                        </a:rPr>
                        <a:t>index</a:t>
                      </a:r>
                      <a:r>
                        <a:rPr lang="zh-CN" altLang="en-US" sz="1200" b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  <a:sym typeface="+mn-ea"/>
                        </a:rPr>
                        <a:t>平均得分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8" name="表格 17"/>
          <p:cNvGraphicFramePr/>
          <p:nvPr>
            <p:custDataLst>
              <p:tags r:id="rId2"/>
            </p:custDataLst>
          </p:nvPr>
        </p:nvGraphicFramePr>
        <p:xfrm>
          <a:off x="8179435" y="2621915"/>
          <a:ext cx="2993390" cy="280035"/>
        </p:xfrm>
        <a:graphic>
          <a:graphicData uri="http://schemas.openxmlformats.org/drawingml/2006/table">
            <a:tbl>
              <a:tblPr/>
              <a:tblGrid>
                <a:gridCol w="2993390"/>
              </a:tblGrid>
              <a:tr h="280035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在群母牛-1胎组</a:t>
                      </a:r>
                      <a:endParaRPr lang="zh-CN" altLang="en-US" sz="14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9" name="表格 18"/>
          <p:cNvGraphicFramePr/>
          <p:nvPr/>
        </p:nvGraphicFramePr>
        <p:xfrm>
          <a:off x="5994400" y="4258945"/>
          <a:ext cx="5920740" cy="942975"/>
        </p:xfrm>
        <a:graphic>
          <a:graphicData uri="http://schemas.openxmlformats.org/drawingml/2006/table">
            <a:tbl>
              <a:tblPr/>
              <a:tblGrid>
                <a:gridCol w="998220"/>
                <a:gridCol w="693420"/>
                <a:gridCol w="845820"/>
                <a:gridCol w="845820"/>
                <a:gridCol w="845820"/>
                <a:gridCol w="845820"/>
                <a:gridCol w="845820"/>
              </a:tblGrid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头数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1490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最大值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最小值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  <a:sym typeface="+mn-ea"/>
                        </a:rPr>
                        <a:t>index</a:t>
                      </a:r>
                      <a:r>
                        <a:rPr lang="zh-CN" altLang="en-US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  <a:sym typeface="+mn-ea"/>
                        </a:rPr>
                        <a:t>平均得分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242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-67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0" name="表格 19"/>
          <p:cNvGraphicFramePr/>
          <p:nvPr>
            <p:custDataLst>
              <p:tags r:id="rId3"/>
            </p:custDataLst>
          </p:nvPr>
        </p:nvGraphicFramePr>
        <p:xfrm>
          <a:off x="7882255" y="3889375"/>
          <a:ext cx="2993390" cy="280035"/>
        </p:xfrm>
        <a:graphic>
          <a:graphicData uri="http://schemas.openxmlformats.org/drawingml/2006/table">
            <a:tbl>
              <a:tblPr/>
              <a:tblGrid>
                <a:gridCol w="2993390"/>
              </a:tblGrid>
              <a:tr h="280035">
                <a:tc>
                  <a:txBody>
                    <a:bodyPr/>
                    <a:lstStyle/>
                    <a:p>
                      <a:pPr algn="l" fontAlgn="b">
                        <a:buClrTx/>
                        <a:buSzTx/>
                        <a:buFontTx/>
                      </a:pPr>
                      <a:r>
                        <a:rPr lang="zh-CN" altLang="en-US" sz="14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在群母牛-12月龄以上0胎牛</a:t>
                      </a:r>
                      <a:endParaRPr lang="zh-CN" altLang="en-US" sz="14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1" name="表格 20"/>
          <p:cNvGraphicFramePr/>
          <p:nvPr/>
        </p:nvGraphicFramePr>
        <p:xfrm>
          <a:off x="6000750" y="5541645"/>
          <a:ext cx="5920740" cy="942975"/>
        </p:xfrm>
        <a:graphic>
          <a:graphicData uri="http://schemas.openxmlformats.org/drawingml/2006/table">
            <a:tbl>
              <a:tblPr/>
              <a:tblGrid>
                <a:gridCol w="998220"/>
                <a:gridCol w="693420"/>
                <a:gridCol w="845820"/>
                <a:gridCol w="845820"/>
                <a:gridCol w="845820"/>
                <a:gridCol w="845820"/>
                <a:gridCol w="845820"/>
              </a:tblGrid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头数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最大值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最小值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  <a:sym typeface="+mn-ea"/>
                        </a:rPr>
                        <a:t>index</a:t>
                      </a:r>
                      <a:r>
                        <a:rPr lang="zh-CN" altLang="en-US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  <a:sym typeface="+mn-ea"/>
                        </a:rPr>
                        <a:t>平均得分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2" name="表格 21"/>
          <p:cNvGraphicFramePr/>
          <p:nvPr>
            <p:custDataLst>
              <p:tags r:id="rId4"/>
            </p:custDataLst>
          </p:nvPr>
        </p:nvGraphicFramePr>
        <p:xfrm>
          <a:off x="7882255" y="5187315"/>
          <a:ext cx="2993390" cy="280035"/>
        </p:xfrm>
        <a:graphic>
          <a:graphicData uri="http://schemas.openxmlformats.org/drawingml/2006/table">
            <a:tbl>
              <a:tblPr/>
              <a:tblGrid>
                <a:gridCol w="2993390"/>
              </a:tblGrid>
              <a:tr h="280035">
                <a:tc>
                  <a:txBody>
                    <a:bodyPr/>
                    <a:lstStyle/>
                    <a:p>
                      <a:pPr algn="l" fontAlgn="b">
                        <a:buClrTx/>
                        <a:buSzTx/>
                        <a:buFontTx/>
                      </a:pPr>
                      <a:r>
                        <a:rPr lang="zh-CN" altLang="en-US" sz="14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在群母牛-12月龄以下0胎牛</a:t>
                      </a:r>
                      <a:endParaRPr lang="zh-CN" altLang="en-US" sz="14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" name="TextBox 1"/>
          <p:cNvSpPr txBox="1"/>
          <p:nvPr/>
        </p:nvSpPr>
        <p:spPr>
          <a:xfrm>
            <a:off x="1062269" y="437515"/>
            <a:ext cx="30276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在群牛遗传分布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670352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1110615" y="114236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不同阶段牛群正态分布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8455" y="5760720"/>
            <a:ext cx="5462905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牧场在群牛不同胎次及月龄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指数分布分布结果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Image 9" descr="Picture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46063" y="1872298"/>
            <a:ext cx="5476875" cy="3430905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/>
          <p:nvPr>
            <p:custDataLst>
              <p:tags r:id="rId1"/>
            </p:custDataLst>
          </p:nvPr>
        </p:nvGraphicFramePr>
        <p:xfrm>
          <a:off x="6088380" y="1449070"/>
          <a:ext cx="5916295" cy="1260000"/>
        </p:xfrm>
        <a:graphic>
          <a:graphicData uri="http://schemas.openxmlformats.org/drawingml/2006/table">
            <a:tbl>
              <a:tblPr/>
              <a:tblGrid>
                <a:gridCol w="972185"/>
                <a:gridCol w="718185"/>
                <a:gridCol w="845185"/>
                <a:gridCol w="845185"/>
                <a:gridCol w="845185"/>
                <a:gridCol w="845185"/>
                <a:gridCol w="845185"/>
              </a:tblGrid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最大值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430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最小值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446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  <a:sym typeface="+mn-ea"/>
                        </a:rPr>
                        <a:t>i</a:t>
                      </a:r>
                      <a:r>
                        <a:rPr lang="en-US" altLang="zh-CN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  <a:sym typeface="+mn-ea"/>
                        </a:rPr>
                        <a:t>ndex平均得分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>
            <p:custDataLst>
              <p:tags r:id="rId2"/>
            </p:custDataLst>
          </p:nvPr>
        </p:nvGraphicFramePr>
        <p:xfrm>
          <a:off x="6089015" y="2993390"/>
          <a:ext cx="5915660" cy="1326515"/>
        </p:xfrm>
        <a:graphic>
          <a:graphicData uri="http://schemas.openxmlformats.org/drawingml/2006/table">
            <a:tbl>
              <a:tblPr/>
              <a:tblGrid>
                <a:gridCol w="971550"/>
                <a:gridCol w="718820"/>
                <a:gridCol w="845185"/>
                <a:gridCol w="844550"/>
                <a:gridCol w="845185"/>
                <a:gridCol w="845185"/>
                <a:gridCol w="845185"/>
              </a:tblGrid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最大值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最小值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index</a:t>
                      </a:r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平均得分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437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258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/>
        </p:nvGraphicFramePr>
        <p:xfrm>
          <a:off x="6089650" y="4622800"/>
          <a:ext cx="5920740" cy="1260000"/>
        </p:xfrm>
        <a:graphic>
          <a:graphicData uri="http://schemas.openxmlformats.org/drawingml/2006/table">
            <a:tbl>
              <a:tblPr/>
              <a:tblGrid>
                <a:gridCol w="966470"/>
                <a:gridCol w="725170"/>
                <a:gridCol w="845820"/>
                <a:gridCol w="845820"/>
                <a:gridCol w="845820"/>
                <a:gridCol w="845820"/>
                <a:gridCol w="845820"/>
              </a:tblGrid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最大值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最小值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  <a:sym typeface="+mn-ea"/>
                        </a:rPr>
                        <a:t>i</a:t>
                      </a:r>
                      <a:r>
                        <a:rPr lang="en-US" altLang="zh-CN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  <a:sym typeface="+mn-ea"/>
                        </a:rPr>
                        <a:t>ndex平均得分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257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8143875" y="1102995"/>
            <a:ext cx="6096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在群母牛-2025年出生</a:t>
            </a:r>
            <a:endParaRPr lang="zh-CN" altLang="en-US" sz="1400" b="1" dirty="0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143875" y="2720340"/>
            <a:ext cx="6096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在群母牛-202</a:t>
            </a:r>
            <a:r>
              <a:rPr lang="en-US" altLang="zh-CN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年出生</a:t>
            </a:r>
            <a:endParaRPr lang="zh-CN" altLang="en-US" sz="1400" b="1" dirty="0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143875" y="4223385"/>
            <a:ext cx="6096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在群母牛-202</a:t>
            </a:r>
            <a:r>
              <a:rPr lang="en-US" altLang="zh-CN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年出生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62269" y="437515"/>
            <a:ext cx="30276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在群牛遗传分布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1110615" y="114236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不同出生年份牛群正态分布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38455" y="6044565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牧场在群牛不同出生年份牛群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正态分布分布结果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Image 11" descr="Picture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9228" y="1770698"/>
            <a:ext cx="5476875" cy="3430905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47505" y="2000235"/>
            <a:ext cx="252000" cy="198000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3283670" y="2209150"/>
            <a:ext cx="1371600" cy="1371600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/>
              <a:t>04</a:t>
            </a:r>
            <a:endParaRPr lang="en-US" sz="6000" b="1"/>
          </a:p>
        </p:txBody>
      </p:sp>
      <p:sp>
        <p:nvSpPr>
          <p:cNvPr id="5" name="TextBox 4"/>
          <p:cNvSpPr txBox="1"/>
          <p:nvPr/>
        </p:nvSpPr>
        <p:spPr>
          <a:xfrm>
            <a:off x="4812970" y="2433940"/>
            <a:ext cx="6400800" cy="9220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6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rPr lang="zh-CN" altLang="en-US" sz="5400">
                <a:sym typeface="+mn-ea"/>
              </a:rPr>
              <a:t>配种记录分析</a:t>
            </a:r>
            <a:endParaRPr sz="5400"/>
          </a:p>
        </p:txBody>
      </p:sp>
      <p:sp>
        <p:nvSpPr>
          <p:cNvPr id="6" name="TextBox 5"/>
          <p:cNvSpPr txBox="1"/>
          <p:nvPr/>
        </p:nvSpPr>
        <p:spPr>
          <a:xfrm>
            <a:off x="4989195" y="3580765"/>
            <a:ext cx="3136265" cy="39878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00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rPr>
                <a:sym typeface="+mn-ea"/>
              </a:rPr>
              <a:t>概况 风险 近交</a:t>
            </a:r>
            <a:endParaRPr lang="zh-CN">
              <a:sym typeface="+mn-ea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表格 12"/>
          <p:cNvGraphicFramePr/>
          <p:nvPr>
            <p:custDataLst>
              <p:tags r:id="rId1"/>
            </p:custDataLst>
          </p:nvPr>
        </p:nvGraphicFramePr>
        <p:xfrm>
          <a:off x="591820" y="1207135"/>
          <a:ext cx="7106285" cy="441960"/>
        </p:xfrm>
        <a:graphic>
          <a:graphicData uri="http://schemas.openxmlformats.org/drawingml/2006/table">
            <a:tbl>
              <a:tblPr/>
              <a:tblGrid>
                <a:gridCol w="7106285"/>
              </a:tblGrid>
              <a:tr h="44196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隐性基因纯合汇总表（全部配种记录年份，共</a:t>
                      </a:r>
                      <a:r>
                        <a:rPr lang="en-US" altLang="zh-CN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13235</a:t>
                      </a:r>
                      <a:r>
                        <a:rPr lang="zh-CN" altLang="en-US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配次）</a:t>
                      </a:r>
                      <a:endParaRPr lang="zh-CN" altLang="en-US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" name="表格 10"/>
          <p:cNvGraphicFramePr/>
          <p:nvPr/>
        </p:nvGraphicFramePr>
        <p:xfrm>
          <a:off x="421005" y="1722755"/>
          <a:ext cx="10713720" cy="4392000"/>
        </p:xfrm>
        <a:graphic>
          <a:graphicData uri="http://schemas.openxmlformats.org/drawingml/2006/table">
            <a:tbl>
              <a:tblPr/>
              <a:tblGrid>
                <a:gridCol w="1409700"/>
                <a:gridCol w="1409700"/>
                <a:gridCol w="845820"/>
                <a:gridCol w="986790"/>
                <a:gridCol w="1127760"/>
                <a:gridCol w="845820"/>
                <a:gridCol w="1409700"/>
                <a:gridCol w="845820"/>
                <a:gridCol w="986790"/>
                <a:gridCol w="845820"/>
              </a:tblGrid>
              <a:tr h="360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基因名称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翻译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纯合配次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占总配种比例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仅公牛携带配次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仅母牛父亲携带配次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数据缺少配次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HH1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HH2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HH3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HH4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HH5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1305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2063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15.6%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HH6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BLAD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白细胞黏附缺陷症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Brachyspina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短脊椎症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CVM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牛脊椎畸形综合征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Cholesterol deficiency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胆固醇缺乏症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Chondrodysplasia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软骨发育不良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Citrullinemia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瓜氨酸血症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DUMPS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尿苷单磷酸合成酶缺乏症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Factor XI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凝血因子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XI</a:t>
                      </a:r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缺乏症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MW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早发肌无力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1586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12.0%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Mulefoot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并趾症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062269" y="437515"/>
            <a:ext cx="4424045" cy="107632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配种记录分析-隐性基因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  <a:sym typeface="+mn-ea"/>
            </a:endParaRPr>
          </a:p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6326505"/>
            <a:ext cx="11494770" cy="36512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牧场过往配种过程中共计出现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次隐性纯合配次，可能造成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表格 12"/>
          <p:cNvGraphicFramePr/>
          <p:nvPr>
            <p:custDataLst>
              <p:tags r:id="rId1"/>
            </p:custDataLst>
          </p:nvPr>
        </p:nvGraphicFramePr>
        <p:xfrm>
          <a:off x="591820" y="1207135"/>
          <a:ext cx="10902950" cy="503555"/>
        </p:xfrm>
        <a:graphic>
          <a:graphicData uri="http://schemas.openxmlformats.org/drawingml/2006/table">
            <a:tbl>
              <a:tblPr/>
              <a:tblGrid>
                <a:gridCol w="10902950"/>
              </a:tblGrid>
              <a:tr h="503555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隐性基因纯合汇总表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——2024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年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11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5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日至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2025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年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10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11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日（共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5571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配次）</a:t>
                      </a:r>
                      <a:endParaRPr lang="zh-CN" altLang="en-US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" name="表格 10"/>
          <p:cNvGraphicFramePr/>
          <p:nvPr/>
        </p:nvGraphicFramePr>
        <p:xfrm>
          <a:off x="421005" y="1722755"/>
          <a:ext cx="10713720" cy="4392000"/>
        </p:xfrm>
        <a:graphic>
          <a:graphicData uri="http://schemas.openxmlformats.org/drawingml/2006/table">
            <a:tbl>
              <a:tblPr/>
              <a:tblGrid>
                <a:gridCol w="1409700"/>
                <a:gridCol w="1409700"/>
                <a:gridCol w="845820"/>
                <a:gridCol w="986790"/>
                <a:gridCol w="1127760"/>
                <a:gridCol w="845820"/>
                <a:gridCol w="1409700"/>
                <a:gridCol w="845820"/>
                <a:gridCol w="986790"/>
                <a:gridCol w="845820"/>
              </a:tblGrid>
              <a:tr h="360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基因名称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翻译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纯合配次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占总配种比例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仅公牛携带配次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仅母牛父亲携带配次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数据缺少配次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HH1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HH2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HH3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HH4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HH5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1278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22.9%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HH6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BLAD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白细胞黏附缺陷症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Brachyspina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短脊椎症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CVM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牛脊椎畸形综合征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Cholesterol deficiency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胆固醇缺乏症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Chondrodysplasia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软骨发育不良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Citrullinemia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瓜氨酸血症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DUMPS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尿苷单磷酸合成酶缺乏症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Factor XI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凝血因子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XI</a:t>
                      </a:r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缺乏症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MW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早发肌无力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27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Mulefoot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并趾症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062269" y="437515"/>
            <a:ext cx="4424045" cy="107632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配种记录分析-隐性基因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  <a:sym typeface="+mn-ea"/>
            </a:endParaRPr>
          </a:p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6326505"/>
            <a:ext cx="11494770" cy="36512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牧场过往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年配种过程中共计出现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次隐性纯合配次，可能造成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表格 12"/>
          <p:cNvGraphicFramePr/>
          <p:nvPr>
            <p:custDataLst>
              <p:tags r:id="rId3"/>
            </p:custDataLst>
          </p:nvPr>
        </p:nvGraphicFramePr>
        <p:xfrm>
          <a:off x="591820" y="1207135"/>
          <a:ext cx="7943215" cy="517525"/>
        </p:xfrm>
        <a:graphic>
          <a:graphicData uri="http://schemas.openxmlformats.org/drawingml/2006/table">
            <a:tbl>
              <a:tblPr/>
              <a:tblGrid>
                <a:gridCol w="7943215"/>
              </a:tblGrid>
              <a:tr h="517525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近交系数分布汇总表</a:t>
                      </a:r>
                      <a:endParaRPr lang="zh-CN" altLang="en-US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表格 2"/>
          <p:cNvGraphicFramePr/>
          <p:nvPr/>
        </p:nvGraphicFramePr>
        <p:xfrm>
          <a:off x="752475" y="4486275"/>
          <a:ext cx="4511040" cy="1512000"/>
        </p:xfrm>
        <a:graphic>
          <a:graphicData uri="http://schemas.openxmlformats.org/drawingml/2006/table">
            <a:tbl>
              <a:tblPr/>
              <a:tblGrid>
                <a:gridCol w="1409700"/>
                <a:gridCol w="845820"/>
                <a:gridCol w="1409700"/>
                <a:gridCol w="845820"/>
              </a:tblGrid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近交系数区间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配种头次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风险等级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&lt; 3.125%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12792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96.7%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低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3.125% - 6.25%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2.3%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6.25% - 12.5%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0.8%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&gt; 12.5%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极高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13235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Chart 1"/>
          <p:cNvGraphicFramePr/>
          <p:nvPr/>
        </p:nvGraphicFramePr>
        <p:xfrm>
          <a:off x="600710" y="1691640"/>
          <a:ext cx="4897120" cy="2849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6" name="表格 5"/>
          <p:cNvGraphicFramePr/>
          <p:nvPr/>
        </p:nvGraphicFramePr>
        <p:xfrm>
          <a:off x="6741795" y="4486275"/>
          <a:ext cx="4511040" cy="1512000"/>
        </p:xfrm>
        <a:graphic>
          <a:graphicData uri="http://schemas.openxmlformats.org/drawingml/2006/table">
            <a:tbl>
              <a:tblPr/>
              <a:tblGrid>
                <a:gridCol w="1409700"/>
                <a:gridCol w="845820"/>
                <a:gridCol w="1409700"/>
                <a:gridCol w="845820"/>
              </a:tblGrid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近交系数区间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配种头次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风险等级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&lt; 3.125%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5424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97.4%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低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3.125% - 6.25%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1.5%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6.25% - 12.5%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0.7%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&gt; 12.5%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极高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5571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Chart 3"/>
          <p:cNvGraphicFramePr/>
          <p:nvPr/>
        </p:nvGraphicFramePr>
        <p:xfrm>
          <a:off x="6158865" y="1513840"/>
          <a:ext cx="5300345" cy="30270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44240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配种记录分析-近交分析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6326505"/>
            <a:ext cx="11494770" cy="36512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牧场过往配种过程中出现近交系数较高的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配对，可能造成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728980" y="1868170"/>
          <a:ext cx="10544810" cy="1620000"/>
        </p:xfrm>
        <a:graphic>
          <a:graphicData uri="http://schemas.openxmlformats.org/drawingml/2006/table">
            <a:tbl>
              <a:tblPr/>
              <a:tblGrid>
                <a:gridCol w="1132840"/>
                <a:gridCol w="1152525"/>
                <a:gridCol w="3023235"/>
                <a:gridCol w="1297305"/>
                <a:gridCol w="2642870"/>
                <a:gridCol w="1296000"/>
              </a:tblGrid>
              <a:tr h="540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年份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总配种次数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高风险配种数（6.25%-12.5%）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高风险占比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极高风险配种数（&gt;12.5%）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极高风险占比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2023</a:t>
                      </a:r>
                      <a:endParaRPr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3458</a:t>
                      </a:r>
                      <a:endParaRPr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69</a:t>
                      </a:r>
                      <a:endParaRPr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2.0%</a:t>
                      </a:r>
                      <a:endParaRPr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2024</a:t>
                      </a:r>
                      <a:endParaRPr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5195</a:t>
                      </a:r>
                      <a:endParaRPr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</a:t>
                      </a:r>
                      <a:endParaRPr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4582</a:t>
                      </a:r>
                      <a:endParaRPr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</a:t>
                      </a:r>
                      <a:endParaRPr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0.8%</a:t>
                      </a:r>
                      <a:endParaRPr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</a:t>
                      </a:r>
                      <a:endParaRPr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0.6%</a:t>
                      </a:r>
                      <a:endParaRPr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表格 2"/>
          <p:cNvGraphicFramePr/>
          <p:nvPr>
            <p:custDataLst>
              <p:tags r:id="rId2"/>
            </p:custDataLst>
          </p:nvPr>
        </p:nvGraphicFramePr>
        <p:xfrm>
          <a:off x="680720" y="1226820"/>
          <a:ext cx="7943215" cy="517525"/>
        </p:xfrm>
        <a:graphic>
          <a:graphicData uri="http://schemas.openxmlformats.org/drawingml/2006/table">
            <a:tbl>
              <a:tblPr/>
              <a:tblGrid>
                <a:gridCol w="7943215"/>
              </a:tblGrid>
              <a:tr h="517525">
                <a:tc>
                  <a:txBody>
                    <a:bodyPr/>
                    <a:p>
                      <a:pPr algn="l" fontAlgn="b"/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按年份近交系数趋势</a:t>
                      </a:r>
                      <a:endParaRPr lang="zh-CN" altLang="en-US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44240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配种记录分析-近交分析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203825"/>
            <a:ext cx="11494770" cy="133540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牧场依据过往的冻精使用方式，高风险（＞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6.25%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）近交系数趋势逐渐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表格 12"/>
          <p:cNvGraphicFramePr/>
          <p:nvPr>
            <p:custDataLst>
              <p:tags r:id="rId1"/>
            </p:custDataLst>
          </p:nvPr>
        </p:nvGraphicFramePr>
        <p:xfrm>
          <a:off x="591820" y="1207135"/>
          <a:ext cx="7943215" cy="517525"/>
        </p:xfrm>
        <a:graphic>
          <a:graphicData uri="http://schemas.openxmlformats.org/drawingml/2006/table">
            <a:tbl>
              <a:tblPr/>
              <a:tblGrid>
                <a:gridCol w="7943215"/>
              </a:tblGrid>
              <a:tr h="517525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已用公牛性状汇总表（按年份）</a:t>
                      </a:r>
                      <a:endParaRPr lang="zh-CN" altLang="en-US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表格 2"/>
          <p:cNvGraphicFramePr/>
          <p:nvPr>
            <p:custDataLst>
              <p:tags r:id="rId2"/>
            </p:custDataLst>
          </p:nvPr>
        </p:nvGraphicFramePr>
        <p:xfrm>
          <a:off x="213995" y="1867535"/>
          <a:ext cx="11827690" cy="1620000"/>
        </p:xfrm>
        <a:graphic>
          <a:graphicData uri="http://schemas.openxmlformats.org/drawingml/2006/table">
            <a:tbl>
              <a:tblPr/>
              <a:tblGrid>
                <a:gridCol w="576000"/>
                <a:gridCol w="936000"/>
                <a:gridCol w="936000"/>
                <a:gridCol w="621030"/>
                <a:gridCol w="621665"/>
                <a:gridCol w="621030"/>
                <a:gridCol w="621030"/>
                <a:gridCol w="621030"/>
                <a:gridCol w="621030"/>
                <a:gridCol w="684000"/>
                <a:gridCol w="621030"/>
                <a:gridCol w="621030"/>
                <a:gridCol w="621030"/>
                <a:gridCol w="621665"/>
                <a:gridCol w="621030"/>
                <a:gridCol w="621030"/>
                <a:gridCol w="621030"/>
                <a:gridCol w="621030"/>
              </a:tblGrid>
              <a:tr h="324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年份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使用公牛数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配种头次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TPI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MILK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FAT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FAT %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PROT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PROT%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SCS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PL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DPR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PTAT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UDC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FLC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RFI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FS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324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3458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533.69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2997.97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478.60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56.75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28.83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3.11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0.47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0.85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16.16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-9.45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4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5195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633.03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3108.69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704.10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77.35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37.70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2.16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54.39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4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4582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740.03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3166.60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974.77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78.98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41.78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3.06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-1.09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-40.41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143.05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4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总平均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12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4411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635.58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3091.09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719.16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71.03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0.15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36.11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0.05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2.89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2.77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-0.67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0.54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0.49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0.34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-7.86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62.66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52368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配种记录分析-使用公牛分析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203825"/>
            <a:ext cx="11494770" cy="133540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牧场近几年使用冻精情况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表格 12"/>
          <p:cNvGraphicFramePr/>
          <p:nvPr>
            <p:custDataLst>
              <p:tags r:id="rId1"/>
            </p:custDataLst>
          </p:nvPr>
        </p:nvGraphicFramePr>
        <p:xfrm>
          <a:off x="591820" y="1207135"/>
          <a:ext cx="7943215" cy="517525"/>
        </p:xfrm>
        <a:graphic>
          <a:graphicData uri="http://schemas.openxmlformats.org/drawingml/2006/table">
            <a:tbl>
              <a:tblPr/>
              <a:tblGrid>
                <a:gridCol w="7943215"/>
              </a:tblGrid>
              <a:tr h="517525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2025</a:t>
                      </a:r>
                      <a:r>
                        <a:rPr lang="zh-CN" altLang="en-US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年已用公牛明细（</a:t>
                      </a:r>
                      <a:r>
                        <a:rPr lang="en-US" altLang="zh-CN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  <a:r>
                        <a:rPr lang="zh-CN" altLang="en-US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头公牛，</a:t>
                      </a:r>
                      <a:r>
                        <a:rPr lang="en-US" altLang="zh-CN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4582</a:t>
                      </a:r>
                      <a:r>
                        <a:rPr lang="zh-CN" altLang="en-US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配次）</a:t>
                      </a:r>
                      <a:endParaRPr lang="zh-CN" altLang="en-US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358775" y="1759585"/>
          <a:ext cx="11482705" cy="3571875"/>
        </p:xfrm>
        <a:graphic>
          <a:graphicData uri="http://schemas.openxmlformats.org/drawingml/2006/table">
            <a:tbl>
              <a:tblPr/>
              <a:tblGrid>
                <a:gridCol w="1116965"/>
                <a:gridCol w="960120"/>
                <a:gridCol w="760730"/>
                <a:gridCol w="474980"/>
                <a:gridCol w="474345"/>
                <a:gridCol w="549275"/>
                <a:gridCol w="549910"/>
                <a:gridCol w="549275"/>
                <a:gridCol w="550545"/>
                <a:gridCol w="549275"/>
                <a:gridCol w="549910"/>
                <a:gridCol w="549275"/>
                <a:gridCol w="549275"/>
                <a:gridCol w="550545"/>
                <a:gridCol w="549275"/>
                <a:gridCol w="550545"/>
                <a:gridCol w="549275"/>
                <a:gridCol w="549910"/>
                <a:gridCol w="549275"/>
              </a:tblGrid>
              <a:tr h="18859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冻精编号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配种类型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使用次数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TPI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MILK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FAT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FAT 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PROT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PROT%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SCS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PL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DPR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PTAT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UDC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FLC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RFI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FS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Eval Date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291HO22027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922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820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2.75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0.49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-160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551HO04701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超级性控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781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3172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1780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029HO21363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571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729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1.21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0.96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151HO04869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1429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-2.1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0.73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-60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551HO04869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超级性控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1429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-2.1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0.73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-60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151HO03970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259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3046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0.93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-196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291HO23026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3213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130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029HO20559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197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685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3061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41118912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196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15521886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195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13117580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194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551HO04604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超级性控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694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3086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971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-0.31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151HO04701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3172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1780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41115672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15521889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小计(15头)</a:t>
                      </a:r>
                      <a:endParaRPr lang="en-US" altLang="zh-CN" sz="120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4582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740.03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3166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974.77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78.98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41.78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3.06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-1.09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-40.41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143.05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52368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配种记录分析-使用公牛分析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660390"/>
            <a:ext cx="11494770" cy="87884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2025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年使用冻精情况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62904" y="457835"/>
            <a:ext cx="3434080" cy="583565"/>
          </a:xfrm>
          <a:prstGeom prst="rect">
            <a:avLst/>
          </a:prstGeom>
          <a:noFill/>
        </p:spPr>
        <p:txBody>
          <a:bodyPr wrap="none" anchor="t">
            <a:spAutoFit/>
            <a:scene3d>
              <a:camera prst="orthographicFront"/>
              <a:lightRig rig="threePt" dir="t"/>
            </a:scene3d>
          </a:bodyPr>
          <a:lstStyle/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</a:rPr>
              <a:t>牧场基本数据信息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642620" y="2348865"/>
          <a:ext cx="4748530" cy="2047875"/>
        </p:xfrm>
        <a:graphic>
          <a:graphicData uri="http://schemas.openxmlformats.org/drawingml/2006/table">
            <a:tbl>
              <a:tblPr/>
              <a:tblGrid>
                <a:gridCol w="1632585"/>
                <a:gridCol w="3115945"/>
              </a:tblGrid>
              <a:tr h="69278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牧场名称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sheet8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7754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报告生成时间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2025-11-04 18:08:15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7754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牧场服务人员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cs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7" name="表格 6"/>
          <p:cNvGraphicFramePr/>
          <p:nvPr>
            <p:custDataLst>
              <p:tags r:id="rId2"/>
            </p:custDataLst>
          </p:nvPr>
        </p:nvGraphicFramePr>
        <p:xfrm>
          <a:off x="5758180" y="2348865"/>
          <a:ext cx="5598795" cy="2048510"/>
        </p:xfrm>
        <a:graphic>
          <a:graphicData uri="http://schemas.openxmlformats.org/drawingml/2006/table">
            <a:tbl>
              <a:tblPr/>
              <a:tblGrid>
                <a:gridCol w="1692910"/>
                <a:gridCol w="1210945"/>
                <a:gridCol w="2694940"/>
              </a:tblGrid>
              <a:tr h="396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数据类型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记录数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备注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36703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母牛信息</a:t>
                      </a:r>
                      <a:endParaRPr lang="zh-CN" altLang="en-US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6446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在场</a:t>
                      </a:r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: </a:t>
                      </a:r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母</a:t>
                      </a:r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4116</a:t>
                      </a:r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</a:t>
                      </a:r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, </a:t>
                      </a:r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公</a:t>
                      </a:r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  <a:p>
                      <a:pPr algn="ctr" fontAlgn="ctr"/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离场</a:t>
                      </a:r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: </a:t>
                      </a:r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母</a:t>
                      </a:r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2330</a:t>
                      </a:r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</a:t>
                      </a:r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, </a:t>
                      </a:r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公</a:t>
                      </a:r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</a:t>
                      </a:r>
                      <a:endParaRPr lang="zh-CN" altLang="en-US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配种记录</a:t>
                      </a:r>
                      <a:endParaRPr lang="zh-CN" altLang="en-US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13235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备选公牛</a:t>
                      </a:r>
                      <a:endParaRPr lang="zh-CN" altLang="en-US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体型外貌数据</a:t>
                      </a:r>
                      <a:endParaRPr lang="zh-CN" altLang="en-US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基因组数据</a:t>
                      </a:r>
                      <a:endParaRPr lang="zh-CN" altLang="en-US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338455" y="5809615"/>
            <a:ext cx="11494770" cy="47498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lstStyle/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牧场牛只信息齐全开展过体型外貌测定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且有基因组检测结果</a:t>
            </a:r>
            <a:r>
              <a:rPr 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...................................</a:t>
            </a:r>
            <a:endParaRPr 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723255" y="1701165"/>
            <a:ext cx="56330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fontAlgn="ctr"/>
            <a:r>
              <a:rPr lang="zh-CN" altLang="en-US" sz="20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上传数据概览</a:t>
            </a:r>
            <a:endParaRPr lang="zh-CN" altLang="en-US" sz="2000" b="1" dirty="0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43255" y="1701165"/>
            <a:ext cx="47358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fontAlgn="ctr"/>
            <a:r>
              <a:rPr lang="zh-CN" altLang="en-US" sz="20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基本信息</a:t>
            </a:r>
            <a:endParaRPr lang="zh-CN" altLang="en-US" sz="2000" b="1" dirty="0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表格 12"/>
          <p:cNvGraphicFramePr/>
          <p:nvPr>
            <p:custDataLst>
              <p:tags r:id="rId1"/>
            </p:custDataLst>
          </p:nvPr>
        </p:nvGraphicFramePr>
        <p:xfrm>
          <a:off x="591820" y="1207135"/>
          <a:ext cx="7943215" cy="517525"/>
        </p:xfrm>
        <a:graphic>
          <a:graphicData uri="http://schemas.openxmlformats.org/drawingml/2006/table">
            <a:tbl>
              <a:tblPr/>
              <a:tblGrid>
                <a:gridCol w="7943215"/>
              </a:tblGrid>
              <a:tr h="517525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2024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年已用公牛明细（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11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头公牛，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5195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配次）</a:t>
                      </a:r>
                      <a:endParaRPr lang="zh-CN" altLang="en-US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358775" y="1759585"/>
          <a:ext cx="11482705" cy="3571875"/>
        </p:xfrm>
        <a:graphic>
          <a:graphicData uri="http://schemas.openxmlformats.org/drawingml/2006/table">
            <a:tbl>
              <a:tblPr/>
              <a:tblGrid>
                <a:gridCol w="1116965"/>
                <a:gridCol w="960120"/>
                <a:gridCol w="760730"/>
                <a:gridCol w="474980"/>
                <a:gridCol w="474345"/>
                <a:gridCol w="549275"/>
                <a:gridCol w="549910"/>
                <a:gridCol w="549275"/>
                <a:gridCol w="550545"/>
                <a:gridCol w="549275"/>
                <a:gridCol w="549910"/>
                <a:gridCol w="549275"/>
                <a:gridCol w="549275"/>
                <a:gridCol w="550545"/>
                <a:gridCol w="549275"/>
                <a:gridCol w="550545"/>
                <a:gridCol w="549275"/>
                <a:gridCol w="549910"/>
                <a:gridCol w="549275"/>
              </a:tblGrid>
              <a:tr h="18859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冻精编号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配种类型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使用次数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TPI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MILK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FAT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FAT 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PROT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PROT%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SCS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PL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DPR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PTAT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UDC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FLC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RFI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FS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Eval Date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551HO04353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超级性控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1544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582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706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0.82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001HO15618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1398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3175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151HO04869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1429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-2.1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0.73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-60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551HO04585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超级性控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796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-0.44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551HO04372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超级性控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352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2993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0.95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629HO19864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性控冻精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518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665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1.31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0.93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15521889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151HO04701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3172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1780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551HO04701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超级性控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3172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1780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029HO19728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2829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3.31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-0.42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-0.33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-113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551HO03872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超级性控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452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2872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679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-1.59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小计(11头)</a:t>
                      </a:r>
                      <a:endParaRPr lang="en-US" altLang="zh-CN" sz="120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5195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633.03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704.10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77.35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37.70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2.16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54.39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52368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配种记录分析-使用公牛分析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660390"/>
            <a:ext cx="11494770" cy="87884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2024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年使用冻精情况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表格 12"/>
          <p:cNvGraphicFramePr/>
          <p:nvPr>
            <p:custDataLst>
              <p:tags r:id="rId1"/>
            </p:custDataLst>
          </p:nvPr>
        </p:nvGraphicFramePr>
        <p:xfrm>
          <a:off x="591820" y="1207135"/>
          <a:ext cx="7943215" cy="517525"/>
        </p:xfrm>
        <a:graphic>
          <a:graphicData uri="http://schemas.openxmlformats.org/drawingml/2006/table">
            <a:tbl>
              <a:tblPr/>
              <a:tblGrid>
                <a:gridCol w="7943215"/>
              </a:tblGrid>
              <a:tr h="517525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023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年已用公牛明细（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10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头公牛，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3458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配次）</a:t>
                      </a:r>
                      <a:endParaRPr lang="zh-CN" altLang="en-US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358775" y="1759585"/>
          <a:ext cx="11482705" cy="3571875"/>
        </p:xfrm>
        <a:graphic>
          <a:graphicData uri="http://schemas.openxmlformats.org/drawingml/2006/table">
            <a:tbl>
              <a:tblPr/>
              <a:tblGrid>
                <a:gridCol w="1116965"/>
                <a:gridCol w="960120"/>
                <a:gridCol w="760730"/>
                <a:gridCol w="474980"/>
                <a:gridCol w="474345"/>
                <a:gridCol w="549275"/>
                <a:gridCol w="549910"/>
                <a:gridCol w="549275"/>
                <a:gridCol w="550545"/>
                <a:gridCol w="549275"/>
                <a:gridCol w="549910"/>
                <a:gridCol w="549275"/>
                <a:gridCol w="549275"/>
                <a:gridCol w="550545"/>
                <a:gridCol w="549275"/>
                <a:gridCol w="550545"/>
                <a:gridCol w="549275"/>
                <a:gridCol w="549910"/>
                <a:gridCol w="549275"/>
              </a:tblGrid>
              <a:tr h="18859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冻精编号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配种类型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使用次数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TPI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MILK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FAT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FAT 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PROT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PROT%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SCS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PL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DPR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PTAT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UDC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FLC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RFI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FS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Eval Date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029HO19527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1170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3028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2.79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4.9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1.52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629HO19864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性控冻精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893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518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665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1.31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0.93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029HO18987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355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2.61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029HO19728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442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2829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3.31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-0.42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-0.33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-113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001HO15618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197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3175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629HO19527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性控冻精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139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3028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2.79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4.9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1.52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029HO19864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518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665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1.31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0.93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029HO20615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0.71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-173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001HO15410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2681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2423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-5.5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-0.45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-0.42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-1.58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629HO18987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性控冻精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355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2.61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小计(10头)</a:t>
                      </a:r>
                      <a:endParaRPr lang="en-US" altLang="zh-CN" sz="120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3458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533.69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2997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478.60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56.75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28.83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0.85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16.16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-9.45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52368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配种记录分析-使用公牛分析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660390"/>
            <a:ext cx="11494770" cy="87884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2024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年使用冻精情况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/>
          <p:nvPr>
            <p:custDataLst>
              <p:tags r:id="rId3"/>
            </p:custDataLst>
          </p:nvPr>
        </p:nvGraphicFramePr>
        <p:xfrm>
          <a:off x="817880" y="1217930"/>
          <a:ext cx="2399030" cy="491490"/>
        </p:xfrm>
        <a:graphic>
          <a:graphicData uri="http://schemas.openxmlformats.org/drawingml/2006/table">
            <a:tbl>
              <a:tblPr/>
              <a:tblGrid>
                <a:gridCol w="2399030"/>
              </a:tblGrid>
              <a:tr h="49149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性状进展折线图</a:t>
                      </a:r>
                      <a:endParaRPr lang="en-US" altLang="zh-CN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5" name="Chart 1"/>
          <p:cNvGraphicFramePr/>
          <p:nvPr/>
        </p:nvGraphicFramePr>
        <p:xfrm>
          <a:off x="336550" y="1906588"/>
          <a:ext cx="575945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6" name="Chart 2"/>
          <p:cNvGraphicFramePr/>
          <p:nvPr/>
        </p:nvGraphicFramePr>
        <p:xfrm>
          <a:off x="6096000" y="1906588"/>
          <a:ext cx="575945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52368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配种记录分析-公牛进展分析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660390"/>
            <a:ext cx="11494770" cy="87884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牧场使用冻精关键性状进展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/>
          <p:nvPr>
            <p:custDataLst>
              <p:tags r:id="rId3"/>
            </p:custDataLst>
          </p:nvPr>
        </p:nvGraphicFramePr>
        <p:xfrm>
          <a:off x="817880" y="1217930"/>
          <a:ext cx="2399030" cy="491490"/>
        </p:xfrm>
        <a:graphic>
          <a:graphicData uri="http://schemas.openxmlformats.org/drawingml/2006/table">
            <a:tbl>
              <a:tblPr/>
              <a:tblGrid>
                <a:gridCol w="2399030"/>
              </a:tblGrid>
              <a:tr h="49149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性状进展折线图</a:t>
                      </a:r>
                      <a:endParaRPr lang="en-US" altLang="zh-CN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52368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配种记录分析-公牛进展分析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660390"/>
            <a:ext cx="11494770" cy="87884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牧场使用冻精关键性状进展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Chart 3"/>
          <p:cNvGraphicFramePr/>
          <p:nvPr/>
        </p:nvGraphicFramePr>
        <p:xfrm>
          <a:off x="332105" y="1763078"/>
          <a:ext cx="575945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7" name="Chart 4"/>
          <p:cNvGraphicFramePr/>
          <p:nvPr/>
        </p:nvGraphicFramePr>
        <p:xfrm>
          <a:off x="6091555" y="1763078"/>
          <a:ext cx="575945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/>
          <p:nvPr>
            <p:custDataLst>
              <p:tags r:id="rId3"/>
            </p:custDataLst>
          </p:nvPr>
        </p:nvGraphicFramePr>
        <p:xfrm>
          <a:off x="817880" y="1217930"/>
          <a:ext cx="2399030" cy="491490"/>
        </p:xfrm>
        <a:graphic>
          <a:graphicData uri="http://schemas.openxmlformats.org/drawingml/2006/table">
            <a:tbl>
              <a:tblPr/>
              <a:tblGrid>
                <a:gridCol w="2399030"/>
              </a:tblGrid>
              <a:tr h="49149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性状进展折线图</a:t>
                      </a:r>
                      <a:endParaRPr lang="en-US" altLang="zh-CN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52368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配种记录分析-公牛进展分析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660390"/>
            <a:ext cx="11494770" cy="87884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牧场使用冻精关键性状进展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6" name="Chart 5"/>
          <p:cNvGraphicFramePr/>
          <p:nvPr/>
        </p:nvGraphicFramePr>
        <p:xfrm>
          <a:off x="338455" y="1763078"/>
          <a:ext cx="575945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5" name="Chart 6"/>
          <p:cNvGraphicFramePr/>
          <p:nvPr/>
        </p:nvGraphicFramePr>
        <p:xfrm>
          <a:off x="6163310" y="1731963"/>
          <a:ext cx="575945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/>
          <p:nvPr>
            <p:custDataLst>
              <p:tags r:id="rId3"/>
            </p:custDataLst>
          </p:nvPr>
        </p:nvGraphicFramePr>
        <p:xfrm>
          <a:off x="817880" y="1217930"/>
          <a:ext cx="2399030" cy="491490"/>
        </p:xfrm>
        <a:graphic>
          <a:graphicData uri="http://schemas.openxmlformats.org/drawingml/2006/table">
            <a:tbl>
              <a:tblPr/>
              <a:tblGrid>
                <a:gridCol w="2399030"/>
              </a:tblGrid>
              <a:tr h="49149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性状进展折线图</a:t>
                      </a:r>
                      <a:endParaRPr lang="en-US" altLang="zh-CN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52368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配种记录分析-公牛进展分析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660390"/>
            <a:ext cx="11494770" cy="87884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牧场使用冻精关键性状进展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Chart 7"/>
          <p:cNvGraphicFramePr/>
          <p:nvPr/>
        </p:nvGraphicFramePr>
        <p:xfrm>
          <a:off x="332105" y="1763078"/>
          <a:ext cx="575945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4" name="Chart 8"/>
          <p:cNvGraphicFramePr/>
          <p:nvPr/>
        </p:nvGraphicFramePr>
        <p:xfrm>
          <a:off x="5513705" y="1763078"/>
          <a:ext cx="575945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/>
          <p:nvPr>
            <p:custDataLst>
              <p:tags r:id="rId3"/>
            </p:custDataLst>
          </p:nvPr>
        </p:nvGraphicFramePr>
        <p:xfrm>
          <a:off x="817880" y="1217930"/>
          <a:ext cx="2399030" cy="491490"/>
        </p:xfrm>
        <a:graphic>
          <a:graphicData uri="http://schemas.openxmlformats.org/drawingml/2006/table">
            <a:tbl>
              <a:tblPr/>
              <a:tblGrid>
                <a:gridCol w="2399030"/>
              </a:tblGrid>
              <a:tr h="49149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性状进展折线图</a:t>
                      </a:r>
                      <a:endParaRPr lang="en-US" altLang="zh-CN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52368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配种记录分析-公牛进展分析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660390"/>
            <a:ext cx="11494770" cy="87884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牧场使用冻精关键性状进展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5" name="Chart 9"/>
          <p:cNvGraphicFramePr/>
          <p:nvPr/>
        </p:nvGraphicFramePr>
        <p:xfrm>
          <a:off x="325755" y="1731963"/>
          <a:ext cx="575945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11" name="Chart 10"/>
          <p:cNvGraphicFramePr/>
          <p:nvPr/>
        </p:nvGraphicFramePr>
        <p:xfrm>
          <a:off x="6085205" y="1731963"/>
          <a:ext cx="575945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817880" y="1217930"/>
          <a:ext cx="2399030" cy="491490"/>
        </p:xfrm>
        <a:graphic>
          <a:graphicData uri="http://schemas.openxmlformats.org/drawingml/2006/table">
            <a:tbl>
              <a:tblPr/>
              <a:tblGrid>
                <a:gridCol w="2399030"/>
              </a:tblGrid>
              <a:tr h="49149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性状进展折线图</a:t>
                      </a:r>
                      <a:endParaRPr lang="en-US" altLang="zh-CN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52368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配种记录分析-公牛进展分析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660390"/>
            <a:ext cx="11494770" cy="87884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牧场使用冻精关键性状进展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2" name="Chart 11"/>
          <p:cNvGraphicFramePr/>
          <p:nvPr/>
        </p:nvGraphicFramePr>
        <p:xfrm>
          <a:off x="356870" y="1763078"/>
          <a:ext cx="575945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47505" y="2000235"/>
            <a:ext cx="252000" cy="198000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3283670" y="2209150"/>
            <a:ext cx="1371600" cy="1371600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/>
              <a:t>05</a:t>
            </a:r>
            <a:endParaRPr lang="en-US" sz="6000" b="1"/>
          </a:p>
        </p:txBody>
      </p:sp>
      <p:sp>
        <p:nvSpPr>
          <p:cNvPr id="5" name="TextBox 4"/>
          <p:cNvSpPr txBox="1"/>
          <p:nvPr/>
        </p:nvSpPr>
        <p:spPr>
          <a:xfrm>
            <a:off x="4812970" y="2433940"/>
            <a:ext cx="6400800" cy="9220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6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rPr lang="zh-CN" altLang="en-US" sz="5400">
                <a:sym typeface="+mn-ea"/>
              </a:rPr>
              <a:t>公牛使用分析</a:t>
            </a:r>
            <a:endParaRPr sz="5400"/>
          </a:p>
        </p:txBody>
      </p:sp>
      <p:sp>
        <p:nvSpPr>
          <p:cNvPr id="6" name="TextBox 5"/>
          <p:cNvSpPr txBox="1"/>
          <p:nvPr/>
        </p:nvSpPr>
        <p:spPr>
          <a:xfrm>
            <a:off x="4989195" y="3580765"/>
            <a:ext cx="3136265" cy="39878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00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rPr lang="zh-CN" altLang="en-US">
                <a:sym typeface="+mn-ea"/>
              </a:rPr>
              <a:t>已用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备选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评估</a:t>
            </a:r>
            <a:endParaRPr lang="zh-CN">
              <a:sym typeface="+mn-ea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530860" y="1202690"/>
          <a:ext cx="2399030" cy="491490"/>
        </p:xfrm>
        <a:graphic>
          <a:graphicData uri="http://schemas.openxmlformats.org/drawingml/2006/table">
            <a:tbl>
              <a:tblPr/>
              <a:tblGrid>
                <a:gridCol w="2399030"/>
              </a:tblGrid>
              <a:tr h="49149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优质冻精技术标准</a:t>
                      </a:r>
                      <a:endParaRPr lang="zh-CN" altLang="en-US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表格 2"/>
          <p:cNvGraphicFramePr/>
          <p:nvPr/>
        </p:nvGraphicFramePr>
        <p:xfrm>
          <a:off x="655955" y="1776412"/>
          <a:ext cx="10713720" cy="1434465"/>
        </p:xfrm>
        <a:graphic>
          <a:graphicData uri="http://schemas.openxmlformats.org/drawingml/2006/table">
            <a:tbl>
              <a:tblPr/>
              <a:tblGrid>
                <a:gridCol w="548005"/>
                <a:gridCol w="721995"/>
                <a:gridCol w="1088390"/>
                <a:gridCol w="1127760"/>
                <a:gridCol w="1090930"/>
                <a:gridCol w="1069340"/>
                <a:gridCol w="1056640"/>
                <a:gridCol w="1050290"/>
                <a:gridCol w="986790"/>
                <a:gridCol w="986790"/>
                <a:gridCol w="986790"/>
              </a:tblGrid>
              <a:tr h="55943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育种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指标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标识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种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标类型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TPI</a:t>
                      </a:r>
                      <a:b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(GTPI)</a:t>
                      </a:r>
                      <a:b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综合生产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指数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NM$</a:t>
                      </a:r>
                      <a:b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净效益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指数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Milk</a:t>
                      </a:r>
                      <a:b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奶量育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种值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磅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)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Prot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蛋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白量育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种值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磅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)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UDC</a:t>
                      </a:r>
                      <a:b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乳房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综合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指数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FE</a:t>
                      </a:r>
                      <a:b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饲料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转化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指数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PL</a:t>
                      </a:r>
                      <a:b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生产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寿命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DPR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女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儿怀孕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率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缺陷基因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34861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美国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后裔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≥2850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≥300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≥200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≥20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≥100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≥1.5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≥-2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HH1-HH6</a:t>
                      </a:r>
                      <a:b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HMW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8615"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基因组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≥2900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≥400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≥300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≥30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≥100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≥1.5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≥-2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HH1-HH6</a:t>
                      </a:r>
                      <a:b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HMW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>
            <p:custDataLst>
              <p:tags r:id="rId2"/>
            </p:custDataLst>
          </p:nvPr>
        </p:nvGraphicFramePr>
        <p:xfrm>
          <a:off x="389255" y="3642995"/>
          <a:ext cx="11327765" cy="2024380"/>
        </p:xfrm>
        <a:graphic>
          <a:graphicData uri="http://schemas.openxmlformats.org/drawingml/2006/table">
            <a:tbl>
              <a:tblPr/>
              <a:tblGrid>
                <a:gridCol w="375920"/>
                <a:gridCol w="500380"/>
                <a:gridCol w="438150"/>
                <a:gridCol w="501015"/>
                <a:gridCol w="312420"/>
                <a:gridCol w="438150"/>
                <a:gridCol w="438150"/>
                <a:gridCol w="438150"/>
                <a:gridCol w="437515"/>
                <a:gridCol w="438150"/>
                <a:gridCol w="438785"/>
                <a:gridCol w="437515"/>
                <a:gridCol w="438150"/>
                <a:gridCol w="438785"/>
                <a:gridCol w="437515"/>
                <a:gridCol w="438150"/>
                <a:gridCol w="437515"/>
                <a:gridCol w="438785"/>
                <a:gridCol w="438150"/>
                <a:gridCol w="437515"/>
                <a:gridCol w="438785"/>
                <a:gridCol w="312420"/>
                <a:gridCol w="313055"/>
                <a:gridCol w="313055"/>
                <a:gridCol w="313055"/>
                <a:gridCol w="312420"/>
                <a:gridCol w="313690"/>
                <a:gridCol w="312420"/>
              </a:tblGrid>
              <a:tr h="143510">
                <a:tc gridSpan="28">
                  <a:txBody>
                    <a:bodyPr/>
                    <a:lstStyle/>
                    <a:p>
                      <a:pPr algn="ctr" fontAlgn="ctr"/>
                      <a:r>
                        <a:rPr lang="zh-CN" altLang="en-US" sz="600" b="1" i="0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</a:rPr>
                        <a:t>备选公牛排名</a:t>
                      </a:r>
                      <a:endParaRPr lang="zh-CN" altLang="en-US" sz="600" b="1" i="0">
                        <a:solidFill>
                          <a:srgbClr val="FFFFFF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0650">
                <a:tc gridSpan="28">
                  <a:txBody>
                    <a:bodyPr/>
                    <a:lstStyle/>
                    <a:p>
                      <a:pPr algn="l" fontAlgn="ctr"/>
                      <a:r>
                        <a:rPr lang="zh-CN" altLang="en-US" sz="5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总计</a:t>
                      </a:r>
                      <a:r>
                        <a:rPr lang="en-US" altLang="zh-CN" sz="5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: 10</a:t>
                      </a:r>
                      <a:r>
                        <a:rPr lang="zh-CN" altLang="en-US" sz="5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头公牛 </a:t>
                      </a:r>
                      <a:r>
                        <a:rPr lang="en-US" altLang="zh-CN" sz="5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(</a:t>
                      </a:r>
                      <a:r>
                        <a:rPr lang="zh-CN" altLang="en-US" sz="5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性控</a:t>
                      </a:r>
                      <a:r>
                        <a:rPr lang="en-US" altLang="zh-CN" sz="5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: 4, </a:t>
                      </a:r>
                      <a:r>
                        <a:rPr lang="zh-CN" altLang="en-US" sz="5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常规</a:t>
                      </a:r>
                      <a:r>
                        <a:rPr lang="en-US" altLang="zh-CN" sz="5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: 6)</a:t>
                      </a:r>
                      <a:endParaRPr lang="en-US" altLang="zh-CN" sz="500" b="0" i="1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55181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</a:t>
                      </a:r>
                      <a:b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Ranking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公牛号</a:t>
                      </a:r>
                      <a:b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Bull ID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精液类型</a:t>
                      </a:r>
                      <a:b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Semen Type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育种指数</a:t>
                      </a:r>
                      <a:b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Breeding Index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支数</a:t>
                      </a:r>
                      <a:b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Doses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NM$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净利润值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TPI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育种综合指数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MILK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产奶量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FAT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乳脂量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FAT %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乳脂率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PROT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乳蛋白量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PROT%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乳蛋白率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SCS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体细胞指数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PL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生产寿命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DPR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女儿怀孕率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PTAT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体型综合指数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UDC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乳房综合指数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FLC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肢蹄综合指数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RFI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剩余饲料采食量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FE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饲料效率指数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Eval Date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数据日期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HH1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荷斯坦繁殖缺陷</a:t>
                      </a:r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型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HH2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荷斯坦繁殖缺陷</a:t>
                      </a:r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型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HH3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荷斯坦繁殖缺陷</a:t>
                      </a:r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型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HH4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荷斯坦繁殖缺陷</a:t>
                      </a:r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型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HH5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荷斯坦繁殖缺陷</a:t>
                      </a:r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型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HH6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荷斯坦繁殖缺陷</a:t>
                      </a:r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型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MW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早发肌无力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206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</a:t>
                      </a:r>
                      <a:endParaRPr lang="en-US" altLang="zh-CN" sz="7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007HO16443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常规</a:t>
                      </a:r>
                      <a:endParaRPr lang="zh-CN" altLang="en-US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166.05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640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3052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904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0.46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2128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</a:t>
                      </a:r>
                      <a:endParaRPr lang="en-US" altLang="zh-CN" sz="7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007HO16443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性控</a:t>
                      </a:r>
                      <a:endParaRPr lang="zh-CN" altLang="en-US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166.05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640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3052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904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0.46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206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</a:t>
                      </a:r>
                      <a:endParaRPr lang="en-US" altLang="zh-CN" sz="7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007HO16284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常规</a:t>
                      </a:r>
                      <a:endParaRPr lang="zh-CN" altLang="en-US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160.27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668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3106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596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42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-0.50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206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4</a:t>
                      </a:r>
                      <a:endParaRPr lang="en-US" altLang="zh-CN" sz="7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151HO04449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常规</a:t>
                      </a:r>
                      <a:endParaRPr lang="zh-CN" altLang="en-US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114.24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688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3083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639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2.91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3.1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-0.50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0.47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0.43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231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206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5</a:t>
                      </a:r>
                      <a:endParaRPr lang="en-US" altLang="zh-CN" sz="7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151HO04311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常规</a:t>
                      </a:r>
                      <a:endParaRPr lang="zh-CN" altLang="en-US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86.05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506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2924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579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0.01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25</a:t>
                      </a:r>
                      <a:endParaRPr lang="en-US" altLang="zh-CN" sz="7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B6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0.02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2.99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4.8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2.40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-0.51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1.27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-38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112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2128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</a:t>
                      </a:r>
                      <a:endParaRPr lang="en-US" altLang="zh-CN" sz="7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007HO16385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常规</a:t>
                      </a:r>
                      <a:endParaRPr lang="zh-CN" altLang="en-US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83.92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865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3182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555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79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0.21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0.11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2.85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-0.50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-181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206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7</a:t>
                      </a:r>
                      <a:endParaRPr lang="en-US" altLang="zh-CN" sz="7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001HO09162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性控</a:t>
                      </a:r>
                      <a:endParaRPr lang="zh-CN" altLang="en-US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-21.30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-518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1913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142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-32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-9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-0.05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3.18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-4.7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-0.90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-0.74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-1.33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-0.65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-82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206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8</a:t>
                      </a:r>
                      <a:endParaRPr lang="en-US" altLang="zh-CN" sz="7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001HO09174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性控</a:t>
                      </a:r>
                      <a:endParaRPr lang="zh-CN" altLang="en-US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-109.91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-775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1688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-1113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-73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-0.11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-53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2.95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-2.5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1.20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-0.46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-1.53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-0.65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-259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2128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9</a:t>
                      </a:r>
                      <a:endParaRPr lang="en-US" altLang="zh-CN" sz="7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001HO09154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常规</a:t>
                      </a:r>
                      <a:endParaRPr lang="zh-CN" altLang="en-US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-116.33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-550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1859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-1511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-37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-40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2.89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-2.3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-0.73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-2.05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-0.62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-156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206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10</a:t>
                      </a:r>
                      <a:endParaRPr lang="en-US" altLang="zh-CN" sz="7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001HO09154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性控</a:t>
                      </a:r>
                      <a:endParaRPr lang="zh-CN" altLang="en-US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-116.33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-550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1859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-1511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-37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-40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2.89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-2.3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-0.73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-2.05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-0.62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-156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>
            <p:custDataLst>
              <p:tags r:id="rId3"/>
            </p:custDataLst>
          </p:nvPr>
        </p:nvGraphicFramePr>
        <p:xfrm>
          <a:off x="530860" y="3292475"/>
          <a:ext cx="2399030" cy="340360"/>
        </p:xfrm>
        <a:graphic>
          <a:graphicData uri="http://schemas.openxmlformats.org/drawingml/2006/table">
            <a:tbl>
              <a:tblPr/>
              <a:tblGrid>
                <a:gridCol w="2399030"/>
              </a:tblGrid>
              <a:tr h="34036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备选公牛排名</a:t>
                      </a:r>
                      <a:endParaRPr lang="zh-CN" altLang="en-US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343916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备选公牛排名分析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903595"/>
            <a:ext cx="11494770" cy="63563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牧场使用备选冻精排名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62269" y="437515"/>
            <a:ext cx="34340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lstStyle/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</a:rPr>
              <a:t>牧场牛群结构</a:t>
            </a:r>
            <a:r>
              <a:rPr lang="zh-CN"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</a:rPr>
              <a:t>分析</a:t>
            </a:r>
            <a:endParaRPr lang="zh-CN"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graphicFrame>
        <p:nvGraphicFramePr>
          <p:cNvPr id="4" name="Chart 3"/>
          <p:cNvGraphicFramePr>
            <a:graphicFrameLocks noGrp="1"/>
          </p:cNvGraphicFramePr>
          <p:nvPr/>
        </p:nvGraphicFramePr>
        <p:xfrm>
          <a:off x="6106160" y="1655445"/>
          <a:ext cx="4572000" cy="2286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1073150" y="1585595"/>
          <a:ext cx="5051425" cy="26371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表格 2"/>
          <p:cNvGraphicFramePr/>
          <p:nvPr/>
        </p:nvGraphicFramePr>
        <p:xfrm>
          <a:off x="1322705" y="4344670"/>
          <a:ext cx="4229100" cy="1635125"/>
        </p:xfrm>
        <a:graphic>
          <a:graphicData uri="http://schemas.openxmlformats.org/drawingml/2006/table">
            <a:tbl>
              <a:tblPr/>
              <a:tblGrid>
                <a:gridCol w="1691640"/>
                <a:gridCol w="1268730"/>
                <a:gridCol w="1268730"/>
              </a:tblGrid>
              <a:tr h="288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类型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数量(头)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占比(%)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成母牛</a:t>
                      </a:r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</a:t>
                      </a:r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胎次</a:t>
                      </a:r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&gt;0)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2444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59.4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后备牛</a:t>
                      </a:r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</a:t>
                      </a:r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胎次</a:t>
                      </a:r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=0)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1672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40.6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合计</a:t>
                      </a:r>
                      <a:endParaRPr lang="zh-CN" altLang="en-US"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4116</a:t>
                      </a:r>
                      <a:endParaRPr lang="en-US" altLang="zh-CN"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100</a:t>
                      </a:r>
                      <a:endParaRPr lang="en-US" altLang="zh-CN"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</a:tr>
            </a:tbl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338455" y="5809615"/>
            <a:ext cx="11494770" cy="47498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牧场牛群结构占比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平均泌乳天数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平均胎次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</a:t>
            </a:r>
            <a:endParaRPr lang="en-US" altLang="zh-CN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表格 6"/>
          <p:cNvGraphicFramePr/>
          <p:nvPr>
            <p:custDataLst>
              <p:tags r:id="rId3"/>
            </p:custDataLst>
          </p:nvPr>
        </p:nvGraphicFramePr>
        <p:xfrm>
          <a:off x="6956425" y="4443095"/>
          <a:ext cx="4189095" cy="647700"/>
        </p:xfrm>
        <a:graphic>
          <a:graphicData uri="http://schemas.openxmlformats.org/drawingml/2006/table">
            <a:tbl>
              <a:tblPr/>
              <a:tblGrid>
                <a:gridCol w="2393950"/>
                <a:gridCol w="1795145"/>
              </a:tblGrid>
              <a:tr h="288000">
                <a:tc>
                  <a:txBody>
                    <a:bodyPr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在群母牛平均胎次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1.25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在群母牛平均泌乳天数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148.0天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cxnSp>
        <p:nvCxnSpPr>
          <p:cNvPr id="8" name="直接连接符 7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056640" y="1184910"/>
            <a:ext cx="449516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fontAlgn="ctr"/>
            <a:r>
              <a:rPr lang="zh-CN" altLang="en-US" sz="20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成母牛/后备牛分布统计</a:t>
            </a:r>
            <a:endParaRPr lang="zh-CN" altLang="en-US" sz="20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表格 6"/>
          <p:cNvGraphicFramePr/>
          <p:nvPr>
            <p:custDataLst>
              <p:tags r:id="rId2"/>
            </p:custDataLst>
          </p:nvPr>
        </p:nvGraphicFramePr>
        <p:xfrm>
          <a:off x="5565775" y="1239520"/>
          <a:ext cx="6299835" cy="5287010"/>
        </p:xfrm>
        <a:graphic>
          <a:graphicData uri="http://schemas.openxmlformats.org/drawingml/2006/table">
            <a:tbl>
              <a:tblPr/>
              <a:tblGrid>
                <a:gridCol w="1464310"/>
                <a:gridCol w="855345"/>
                <a:gridCol w="805180"/>
                <a:gridCol w="975995"/>
                <a:gridCol w="767080"/>
                <a:gridCol w="767080"/>
                <a:gridCol w="664845"/>
              </a:tblGrid>
              <a:tr h="227965">
                <a:tc gridSpan="7">
                  <a:txBody>
                    <a:bodyPr/>
                    <a:lstStyle/>
                    <a:p>
                      <a:pPr algn="l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【公牛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HOUSA000137267222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】原始号：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001HO09162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E5C8A"/>
                    </a:solidFill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 gridSpan="7">
                  <a:txBody>
                    <a:bodyPr/>
                    <a:lstStyle/>
                    <a:p>
                      <a:pPr algn="l" fontAlgn="ctr"/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在群母牛总数：成母牛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2444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头 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+ 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后备牛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1672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头 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= 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全群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4116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头</a:t>
                      </a:r>
                      <a:endParaRPr lang="zh-CN" altLang="en-US" sz="600" b="0" i="1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4229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基因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成母牛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纯合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总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2444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后备牛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纯合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总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1672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全群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纯合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总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4116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444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HH1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HH2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HH3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HH4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4)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HH5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5)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643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26.3%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12.0%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844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20.5%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HH6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BLAD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白细胞黏附缺陷症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Brachyspina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短脊椎症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CVM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牛脊椎畸形综合征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449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Cholesterol deficiency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胆固醇缺乏症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449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Chondrodysplasia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软骨发育不良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Citrullinemia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瓜氨酸血症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449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DUMPS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尿苷单磷酸合成酶缺乏症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87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Factor XI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凝血因子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XI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缺陷症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MW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早发肌无力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Mulefoot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并趾症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</a:rPr>
                        <a:t>任意基因纯合小计</a:t>
                      </a:r>
                      <a:endParaRPr lang="zh-CN" altLang="en-US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643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26.3%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12.0%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844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20.5%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Chart 1"/>
          <p:cNvGraphicFramePr/>
          <p:nvPr/>
        </p:nvGraphicFramePr>
        <p:xfrm>
          <a:off x="267335" y="1443990"/>
          <a:ext cx="5027295" cy="23729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062269" y="437515"/>
            <a:ext cx="44240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备选公牛-隐性基因分析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4912995"/>
            <a:ext cx="4956810" cy="162623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牧场备选冻精造成风险占比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62269" y="437515"/>
            <a:ext cx="44240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备选公牛-隐性基因分析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4912995"/>
            <a:ext cx="4956810" cy="162623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牧场备选冻精造成风险占比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6" name="Chart 2"/>
          <p:cNvGraphicFramePr/>
          <p:nvPr/>
        </p:nvGraphicFramePr>
        <p:xfrm>
          <a:off x="252095" y="1490980"/>
          <a:ext cx="4978400" cy="235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3" name="表格 2"/>
          <p:cNvGraphicFramePr/>
          <p:nvPr>
            <p:custDataLst>
              <p:tags r:id="rId2"/>
            </p:custDataLst>
          </p:nvPr>
        </p:nvGraphicFramePr>
        <p:xfrm>
          <a:off x="5565775" y="1239520"/>
          <a:ext cx="6299835" cy="5292725"/>
        </p:xfrm>
        <a:graphic>
          <a:graphicData uri="http://schemas.openxmlformats.org/drawingml/2006/table">
            <a:tbl>
              <a:tblPr/>
              <a:tblGrid>
                <a:gridCol w="1464310"/>
                <a:gridCol w="855345"/>
                <a:gridCol w="805180"/>
                <a:gridCol w="975995"/>
                <a:gridCol w="767080"/>
                <a:gridCol w="767080"/>
                <a:gridCol w="664845"/>
              </a:tblGrid>
              <a:tr h="227965">
                <a:tc gridSpan="7">
                  <a:txBody>
                    <a:bodyPr/>
                    <a:p>
                      <a:pPr algn="l" fontAlgn="ctr"/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【公牛</a:t>
                      </a:r>
                      <a:r>
                        <a:rPr lang="en-US" altLang="zh-CN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HOUSA000137267222</a:t>
                      </a:r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】原始号：</a:t>
                      </a:r>
                      <a:r>
                        <a:rPr lang="en-US" altLang="zh-CN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001HO09162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E5C8A"/>
                    </a:solidFill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 gridSpan="7">
                  <a:txBody>
                    <a:bodyPr/>
                    <a:p>
                      <a:pPr algn="l" fontAlgn="ctr"/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在群母牛总数：成母牛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2444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头 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+ 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后备牛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1672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头 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= 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全群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4116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头</a:t>
                      </a:r>
                      <a:endParaRPr lang="zh-CN" altLang="en-US" sz="600" b="0" i="1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423545"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基因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成母牛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纯合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</a:t>
                      </a:r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总4888头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后备牛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纯合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总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3344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全群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纯合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总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8232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4447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HH1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HH2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511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HH3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HH4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4)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511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HH5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5)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1286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26.3%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402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12.0%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1688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20.5%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384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HH6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BLAD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白细胞黏附缺陷症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511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Brachyspina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短脊椎症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CVM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牛脊椎畸形综合征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512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Cholesterol deficiency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胆固醇缺乏症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449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Chondrodysplasia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软骨发育不良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511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Citrullinemia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瓜氨酸血症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449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DUMPS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尿苷单磷酸合成酶缺乏症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940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Factor XI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凝血因子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XI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缺陷症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034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MW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早发肌无力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511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Mulefoot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并趾症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p>
                      <a:pPr algn="ctr" fontAlgn="ctr"/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</a:rPr>
                        <a:t>任意基因纯合小计</a:t>
                      </a:r>
                      <a:endParaRPr lang="zh-CN" altLang="en-US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643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26.3%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12.0%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844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20.5%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62269" y="437515"/>
            <a:ext cx="44240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备选公牛-隐性基因分析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4912995"/>
            <a:ext cx="4956810" cy="162623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牧场备选冻精造成风险占比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表格 2"/>
          <p:cNvGraphicFramePr/>
          <p:nvPr>
            <p:custDataLst>
              <p:tags r:id="rId2"/>
            </p:custDataLst>
          </p:nvPr>
        </p:nvGraphicFramePr>
        <p:xfrm>
          <a:off x="5565775" y="1239520"/>
          <a:ext cx="6299835" cy="5280660"/>
        </p:xfrm>
        <a:graphic>
          <a:graphicData uri="http://schemas.openxmlformats.org/drawingml/2006/table">
            <a:tbl>
              <a:tblPr/>
              <a:tblGrid>
                <a:gridCol w="1464310"/>
                <a:gridCol w="855345"/>
                <a:gridCol w="805180"/>
                <a:gridCol w="975995"/>
                <a:gridCol w="767080"/>
                <a:gridCol w="767080"/>
                <a:gridCol w="664845"/>
              </a:tblGrid>
              <a:tr h="227330">
                <a:tc gridSpan="7">
                  <a:txBody>
                    <a:bodyPr/>
                    <a:p>
                      <a:pPr algn="l" fontAlgn="ctr"/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【公牛</a:t>
                      </a:r>
                      <a:r>
                        <a:rPr lang="en-US" altLang="zh-CN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HOUSA000052774392</a:t>
                      </a:r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】原始号：</a:t>
                      </a:r>
                      <a:r>
                        <a:rPr lang="en-US" altLang="zh-CN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001HO09174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E5C8A"/>
                    </a:solidFill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 gridSpan="7">
                  <a:txBody>
                    <a:bodyPr/>
                    <a:p>
                      <a:pPr algn="l" fontAlgn="ctr"/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在群母牛总数：成母牛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2444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头 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+ 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后备牛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1672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头 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= 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全群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4116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头</a:t>
                      </a:r>
                      <a:endParaRPr lang="zh-CN" altLang="en-US" sz="600" b="0" i="1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422910"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基因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成母牛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纯合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</a:t>
                      </a:r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总</a:t>
                      </a:r>
                      <a:r>
                        <a:rPr lang="en-US" altLang="zh-CN" sz="1200" b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2444</a:t>
                      </a:r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头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后备牛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纯合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总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1672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全群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纯合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总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416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4384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HH1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HH2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384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HH3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HH4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4)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384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HH5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5)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643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26.3%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12.0%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844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20.5%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384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HH6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384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BLAD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白细胞黏附缺陷症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Brachyspina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短脊椎症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384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CVM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牛脊椎畸形综合征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449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Cholesterol deficiency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胆固醇缺乏症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385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Chondrodysplasia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软骨发育不良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Citrullinemia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瓜氨酸血症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385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DUMPS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尿苷单磷酸合成酶缺乏症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877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Factor XI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凝血因子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XI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缺陷症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70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MW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早发肌无力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384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Mulefoot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并趾症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p>
                      <a:pPr algn="ctr" fontAlgn="ctr"/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</a:rPr>
                        <a:t>任意基因纯合小计</a:t>
                      </a:r>
                      <a:endParaRPr lang="zh-CN" altLang="en-US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643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26.3%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12.0%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844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20.5%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Chart 3"/>
          <p:cNvGraphicFramePr/>
          <p:nvPr/>
        </p:nvGraphicFramePr>
        <p:xfrm>
          <a:off x="394970" y="1518920"/>
          <a:ext cx="4785995" cy="24422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1"/>
          <p:cNvGraphicFramePr/>
          <p:nvPr/>
        </p:nvGraphicFramePr>
        <p:xfrm>
          <a:off x="283845" y="4071620"/>
          <a:ext cx="4693285" cy="20605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11" name="表格 10"/>
          <p:cNvGraphicFramePr/>
          <p:nvPr>
            <p:custDataLst>
              <p:tags r:id="rId2"/>
            </p:custDataLst>
          </p:nvPr>
        </p:nvGraphicFramePr>
        <p:xfrm>
          <a:off x="284480" y="1520190"/>
          <a:ext cx="11532235" cy="2350135"/>
        </p:xfrm>
        <a:graphic>
          <a:graphicData uri="http://schemas.openxmlformats.org/drawingml/2006/table">
            <a:tbl>
              <a:tblPr/>
              <a:tblGrid>
                <a:gridCol w="1821180"/>
                <a:gridCol w="1617980"/>
                <a:gridCol w="1214755"/>
                <a:gridCol w="1617980"/>
                <a:gridCol w="1213485"/>
                <a:gridCol w="1618615"/>
                <a:gridCol w="1214120"/>
                <a:gridCol w="1214120"/>
              </a:tblGrid>
              <a:tr h="323850">
                <a:tc gridSpan="8">
                  <a:txBody>
                    <a:bodyPr/>
                    <a:lstStyle/>
                    <a:p>
                      <a:pPr algn="l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</a:rPr>
                        <a:t>【公牛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</a:rPr>
                        <a:t>HO840003213134224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</a:rPr>
                        <a:t>】原始号：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</a:rPr>
                        <a:t>151HO04449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E5C8A"/>
                    </a:solidFill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245">
                <a:tc gridSpan="8">
                  <a:txBody>
                    <a:bodyPr/>
                    <a:lstStyle/>
                    <a:p>
                      <a:pPr algn="l" fontAlgn="ctr"/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在群母牛总数：成母牛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2444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头 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+ 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后备牛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1672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头 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= 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全群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4116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头</a:t>
                      </a:r>
                      <a:endParaRPr lang="zh-CN" altLang="en-US" sz="1000" b="0" i="1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37782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近交区间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成母牛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(总2444头)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后备牛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(总1672头)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全群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(总4116头)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风险等级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9273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&lt; 3.125%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2444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100.0%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1132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67.7%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3576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86.9%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安全🟢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</a:tr>
              <a:tr h="2933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3.125% - 6.25%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11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0.7%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11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0.3%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低风险🟡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</a:tr>
              <a:tr h="29273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6.25% - 12.5%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529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31.6%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529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12.9%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高风险🔴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</a:tr>
              <a:tr h="2940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&gt; 12.5%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极高风险🔴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</a:tr>
              <a:tr h="29337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高风险小</a:t>
                      </a:r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(&gt;6.25%)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529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31.6%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529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12.9%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062269" y="437515"/>
            <a:ext cx="44240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备选公牛-近交系数分析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903595"/>
            <a:ext cx="11494770" cy="63563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牧场使用备选冻精排名近交系数占比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表格 10"/>
          <p:cNvGraphicFramePr/>
          <p:nvPr>
            <p:custDataLst>
              <p:tags r:id="rId2"/>
            </p:custDataLst>
          </p:nvPr>
        </p:nvGraphicFramePr>
        <p:xfrm>
          <a:off x="284480" y="1520190"/>
          <a:ext cx="11532235" cy="2350135"/>
        </p:xfrm>
        <a:graphic>
          <a:graphicData uri="http://schemas.openxmlformats.org/drawingml/2006/table">
            <a:tbl>
              <a:tblPr/>
              <a:tblGrid>
                <a:gridCol w="1821180"/>
                <a:gridCol w="1617980"/>
                <a:gridCol w="1214755"/>
                <a:gridCol w="1617980"/>
                <a:gridCol w="1213485"/>
                <a:gridCol w="1618615"/>
                <a:gridCol w="1214120"/>
                <a:gridCol w="1214120"/>
              </a:tblGrid>
              <a:tr h="323850">
                <a:tc gridSpan="8">
                  <a:txBody>
                    <a:bodyPr/>
                    <a:lstStyle/>
                    <a:p>
                      <a:pPr algn="l" fontAlgn="ctr"/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【公牛</a:t>
                      </a:r>
                      <a:r>
                        <a:rPr lang="en-US" altLang="zh-CN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HO840003010353819</a:t>
                      </a:r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】原始号：</a:t>
                      </a:r>
                      <a:r>
                        <a:rPr lang="en-US" altLang="zh-CN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151HO04311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E5C8A"/>
                    </a:solidFill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245">
                <a:tc gridSpan="8">
                  <a:txBody>
                    <a:bodyPr/>
                    <a:lstStyle/>
                    <a:p>
                      <a:pPr algn="l" fontAlgn="ctr"/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在群母牛总数：成母牛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2444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头 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+ 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后备牛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1672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头 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= 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全群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4116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头</a:t>
                      </a:r>
                      <a:endParaRPr lang="zh-CN" altLang="en-US" sz="1000" b="0" i="1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37782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近交区间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成母牛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(总2444头)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后备牛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(总1672头)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全群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(总4116头)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风险等级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9273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&lt; 3.125%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2142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87.6%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1672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100.0%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3814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92.7%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安全🟢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</a:tr>
              <a:tr h="2933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3.125% - 6.25%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302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12.4%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302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7.3%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低风险🟡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</a:tr>
              <a:tr h="29273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6.25% - 12.5%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高风险🔴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</a:tr>
              <a:tr h="2940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&gt; 12.5%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极高风险🔴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</a:tr>
              <a:tr h="29337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高风险小</a:t>
                      </a:r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(&gt;6.25%)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062269" y="437515"/>
            <a:ext cx="44240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备选公牛-近交系数分析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903595"/>
            <a:ext cx="11494770" cy="63563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牧场使用备选冻精排名近交系数占比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6" name="Chart 2"/>
          <p:cNvGraphicFramePr/>
          <p:nvPr/>
        </p:nvGraphicFramePr>
        <p:xfrm>
          <a:off x="578168" y="3975735"/>
          <a:ext cx="4319905" cy="20662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表格 10"/>
          <p:cNvGraphicFramePr/>
          <p:nvPr>
            <p:custDataLst>
              <p:tags r:id="rId2"/>
            </p:custDataLst>
          </p:nvPr>
        </p:nvGraphicFramePr>
        <p:xfrm>
          <a:off x="284480" y="1520190"/>
          <a:ext cx="11532235" cy="2350135"/>
        </p:xfrm>
        <a:graphic>
          <a:graphicData uri="http://schemas.openxmlformats.org/drawingml/2006/table">
            <a:tbl>
              <a:tblPr/>
              <a:tblGrid>
                <a:gridCol w="1821180"/>
                <a:gridCol w="1617980"/>
                <a:gridCol w="1214755"/>
                <a:gridCol w="1617980"/>
                <a:gridCol w="1213485"/>
                <a:gridCol w="1618615"/>
                <a:gridCol w="1214120"/>
                <a:gridCol w="1214120"/>
              </a:tblGrid>
              <a:tr h="323850">
                <a:tc gridSpan="8">
                  <a:txBody>
                    <a:bodyPr/>
                    <a:lstStyle/>
                    <a:p>
                      <a:pPr algn="l" fontAlgn="ctr"/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【公牛</a:t>
                      </a:r>
                      <a:r>
                        <a:rPr lang="en-US" altLang="zh-CN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HO840003010353819</a:t>
                      </a:r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】原始号：</a:t>
                      </a:r>
                      <a:r>
                        <a:rPr lang="en-US" altLang="zh-CN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151HO04311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E5C8A"/>
                    </a:solidFill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245">
                <a:tc gridSpan="8">
                  <a:txBody>
                    <a:bodyPr/>
                    <a:lstStyle/>
                    <a:p>
                      <a:pPr algn="l" fontAlgn="ctr"/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在群母牛总数：成母牛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2444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头 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+ 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后备牛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1672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头 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= 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全群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4116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头</a:t>
                      </a:r>
                      <a:endParaRPr lang="zh-CN" altLang="en-US" sz="1000" b="0" i="1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37782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近交区间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成母牛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(总2444头)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后备牛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(总1672头)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全群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(总4116头)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风险等级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9273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&lt; 3.125%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2444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100.0%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1672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100.0%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4116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100.0%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安全🟢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</a:tr>
              <a:tr h="2933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3.125% - 6.25%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低风险🟡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</a:tr>
              <a:tr h="29273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6.25% - 12.5%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高风险🔴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</a:tr>
              <a:tr h="2940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&gt; 12.5%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极高风险🔴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</a:tr>
              <a:tr h="29337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高风险小</a:t>
                      </a:r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(&gt;6.25%)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062269" y="437515"/>
            <a:ext cx="44240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备选公牛-近交系数分析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903595"/>
            <a:ext cx="11494770" cy="63563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牧场使用备选冻精排名近交系数占比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6" name="Chart 2"/>
          <p:cNvGraphicFramePr/>
          <p:nvPr/>
        </p:nvGraphicFramePr>
        <p:xfrm>
          <a:off x="578168" y="3975735"/>
          <a:ext cx="4319905" cy="20662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47505" y="2000235"/>
            <a:ext cx="252000" cy="198000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3283670" y="2209150"/>
            <a:ext cx="1371600" cy="1371600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/>
              <a:t>06</a:t>
            </a:r>
            <a:endParaRPr lang="en-US" sz="6000" b="1"/>
          </a:p>
        </p:txBody>
      </p:sp>
      <p:sp>
        <p:nvSpPr>
          <p:cNvPr id="5" name="TextBox 4"/>
          <p:cNvSpPr txBox="1"/>
          <p:nvPr/>
        </p:nvSpPr>
        <p:spPr>
          <a:xfrm>
            <a:off x="4812970" y="2433940"/>
            <a:ext cx="6400800" cy="9220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6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rPr lang="zh-CN" altLang="en-US" sz="5400">
                <a:sym typeface="+mn-ea"/>
              </a:rPr>
              <a:t>选配推荐方案</a:t>
            </a:r>
            <a:endParaRPr sz="5400"/>
          </a:p>
        </p:txBody>
      </p:sp>
      <p:sp>
        <p:nvSpPr>
          <p:cNvPr id="6" name="TextBox 5"/>
          <p:cNvSpPr txBox="1"/>
          <p:nvPr/>
        </p:nvSpPr>
        <p:spPr>
          <a:xfrm>
            <a:off x="4989195" y="3580765"/>
            <a:ext cx="3136265" cy="39878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00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rPr lang="zh-CN" altLang="en-US">
                <a:sym typeface="+mn-ea"/>
              </a:rPr>
              <a:t>推荐统计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质量</a:t>
            </a:r>
            <a:endParaRPr lang="zh-CN">
              <a:sym typeface="+mn-ea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/>
          <p:nvPr/>
        </p:nvGraphicFramePr>
        <p:xfrm>
          <a:off x="625158" y="1818640"/>
          <a:ext cx="2466975" cy="1008000"/>
        </p:xfrm>
        <a:graphic>
          <a:graphicData uri="http://schemas.openxmlformats.org/drawingml/2006/table">
            <a:tbl>
              <a:tblPr/>
              <a:tblGrid>
                <a:gridCol w="1057275"/>
                <a:gridCol w="1409700"/>
              </a:tblGrid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总母牛数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4116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有性控推荐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830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有常规推荐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3045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无推荐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1071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492760" y="127698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18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选配统计摘要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表格 6"/>
          <p:cNvGraphicFramePr/>
          <p:nvPr>
            <p:custDataLst>
              <p:tags r:id="rId1"/>
            </p:custDataLst>
          </p:nvPr>
        </p:nvGraphicFramePr>
        <p:xfrm>
          <a:off x="5085715" y="1743075"/>
          <a:ext cx="6119495" cy="4284000"/>
        </p:xfrm>
        <a:graphic>
          <a:graphicData uri="http://schemas.openxmlformats.org/drawingml/2006/table">
            <a:tbl>
              <a:tblPr/>
              <a:tblGrid>
                <a:gridCol w="1457325"/>
                <a:gridCol w="1942465"/>
                <a:gridCol w="1359535"/>
                <a:gridCol w="1360170"/>
              </a:tblGrid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分组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母牛数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性控推荐数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常规推荐数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后备牛已孕牛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非性控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后备牛第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周期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非性控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后备牛第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周期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后备牛第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周期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非性控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后备牛第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周期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79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76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79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后备牛第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周期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非性控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后备牛第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周期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102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102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102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后备牛第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周期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非性控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后备牛难孕牛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非性控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成母牛已孕牛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非性控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1094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1094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成母牛未孕牛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633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成母牛未孕牛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非性控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316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316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成母牛难孕牛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非性控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未分组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1071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5085715" y="127698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18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选配分组摘要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62269" y="437515"/>
            <a:ext cx="34340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个体选配推荐结果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6123940"/>
            <a:ext cx="11494770" cy="51054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牧场个体选配推荐结果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25475" y="3846830"/>
            <a:ext cx="2466975" cy="99568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XX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牧场个体选配报告</a:t>
            </a:r>
            <a:r>
              <a:rPr lang="en-US" altLang="zh-CN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.xlsx</a:t>
            </a:r>
            <a:endParaRPr lang="en-US" altLang="zh-CN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47505" y="2000235"/>
            <a:ext cx="252000" cy="198000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3283670" y="2209150"/>
            <a:ext cx="1371600" cy="1371600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/>
              <a:t>07</a:t>
            </a:r>
            <a:endParaRPr lang="en-US" sz="6000" b="1"/>
          </a:p>
        </p:txBody>
      </p:sp>
      <p:sp>
        <p:nvSpPr>
          <p:cNvPr id="5" name="TextBox 4"/>
          <p:cNvSpPr txBox="1"/>
          <p:nvPr/>
        </p:nvSpPr>
        <p:spPr>
          <a:xfrm>
            <a:off x="4812970" y="2433940"/>
            <a:ext cx="6400800" cy="9220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6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rPr lang="zh-CN" sz="5400">
                <a:sym typeface="+mn-ea"/>
              </a:rPr>
              <a:t>项目总结建议</a:t>
            </a:r>
            <a:endParaRPr sz="5400"/>
          </a:p>
        </p:txBody>
      </p:sp>
      <p:sp>
        <p:nvSpPr>
          <p:cNvPr id="6" name="TextBox 5"/>
          <p:cNvSpPr txBox="1"/>
          <p:nvPr/>
        </p:nvSpPr>
        <p:spPr>
          <a:xfrm>
            <a:off x="4989195" y="3580765"/>
            <a:ext cx="3136265" cy="39878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00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rPr lang="zh-CN" altLang="en-US">
                <a:sym typeface="+mn-ea"/>
              </a:rPr>
              <a:t>育种总结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未来发展</a:t>
            </a:r>
            <a:r>
              <a:rPr lang="zh-CN" altLang="en-US">
                <a:sym typeface="+mn-ea"/>
              </a:rPr>
              <a:t>方向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8F63A3B-78C7-47BE-AE5E-E10140E04643}" type="slidenum">
              <a:rPr lang="en-US" smtClean="0"/>
            </a:fld>
            <a:endParaRPr 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338455" y="1397635"/>
            <a:ext cx="11494770" cy="523684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t" anchorCtr="0">
            <a:noAutofit/>
          </a:bodyPr>
          <a:p>
            <a:pPr algn="ctr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l">
              <a:lnSpc>
                <a:spcPct val="200000"/>
              </a:lnSpc>
              <a:buAutoNum type="arabicPeriod"/>
            </a:pPr>
            <a:r>
              <a:rPr lang="en-US" altLang="zh-CN" dirty="0">
                <a:latin typeface="微软雅黑" charset="0"/>
                <a:ea typeface="微软雅黑" charset="0"/>
                <a:cs typeface="微软雅黑" charset="0"/>
                <a:sym typeface="+mn-ea"/>
              </a:rPr>
              <a:t>。。。。。。。。。。。。。</a:t>
            </a:r>
            <a:endParaRPr lang="zh-CN" altLang="en-US" dirty="0">
              <a:latin typeface="微软雅黑" charset="0"/>
              <a:ea typeface="微软雅黑" charset="0"/>
              <a:cs typeface="微软雅黑" charset="0"/>
              <a:sym typeface="+mn-ea"/>
            </a:endParaRPr>
          </a:p>
          <a:p>
            <a:pPr marL="342900" indent="-342900" algn="l">
              <a:lnSpc>
                <a:spcPct val="200000"/>
              </a:lnSpc>
              <a:buAutoNum type="arabicPeriod"/>
            </a:pPr>
            <a:r>
              <a:rPr lang="en-US" altLang="zh-CN" dirty="0">
                <a:latin typeface="微软雅黑" charset="0"/>
                <a:ea typeface="微软雅黑" charset="0"/>
                <a:cs typeface="微软雅黑" charset="0"/>
                <a:sym typeface="+mn-ea"/>
              </a:rPr>
              <a:t>。。。。。。。。。。。。。</a:t>
            </a:r>
            <a:endParaRPr lang="zh-CN" altLang="en-US" dirty="0">
              <a:latin typeface="微软雅黑" charset="0"/>
              <a:ea typeface="微软雅黑" charset="0"/>
              <a:cs typeface="微软雅黑" charset="0"/>
              <a:sym typeface="+mn-ea"/>
            </a:endParaRPr>
          </a:p>
          <a:p>
            <a:pPr marL="342900" indent="-342900" algn="l">
              <a:lnSpc>
                <a:spcPct val="200000"/>
              </a:lnSpc>
              <a:buAutoNum type="arabicPeriod"/>
            </a:pPr>
            <a:r>
              <a:rPr lang="en-US" altLang="zh-CN" dirty="0">
                <a:latin typeface="微软雅黑" charset="0"/>
                <a:ea typeface="微软雅黑" charset="0"/>
                <a:cs typeface="微软雅黑" charset="0"/>
                <a:sym typeface="+mn-ea"/>
              </a:rPr>
              <a:t>。。。。。。。。。。。。。</a:t>
            </a:r>
            <a:endParaRPr lang="zh-CN" altLang="en-US" dirty="0">
              <a:latin typeface="微软雅黑" charset="0"/>
              <a:ea typeface="微软雅黑" charset="0"/>
              <a:cs typeface="微软雅黑" charset="0"/>
              <a:sym typeface="+mn-ea"/>
            </a:endParaRPr>
          </a:p>
          <a:p>
            <a:pPr algn="l"/>
            <a:endParaRPr lang="zh-CN" altLang="en-US" dirty="0">
              <a:latin typeface="微软雅黑" charset="0"/>
              <a:ea typeface="微软雅黑" charset="0"/>
              <a:cs typeface="微软雅黑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图表 9"/>
          <p:cNvGraphicFramePr/>
          <p:nvPr/>
        </p:nvGraphicFramePr>
        <p:xfrm>
          <a:off x="6570345" y="1347470"/>
          <a:ext cx="4495800" cy="29260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6" name="表格 5"/>
          <p:cNvGraphicFramePr/>
          <p:nvPr>
            <p:custDataLst>
              <p:tags r:id="rId3"/>
            </p:custDataLst>
          </p:nvPr>
        </p:nvGraphicFramePr>
        <p:xfrm>
          <a:off x="3476625" y="4324350"/>
          <a:ext cx="5225415" cy="1548000"/>
        </p:xfrm>
        <a:graphic>
          <a:graphicData uri="http://schemas.openxmlformats.org/drawingml/2006/table">
            <a:tbl>
              <a:tblPr/>
              <a:tblGrid>
                <a:gridCol w="1741805"/>
                <a:gridCol w="1741805"/>
                <a:gridCol w="1741805"/>
              </a:tblGrid>
              <a:tr h="288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胎次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数量(头)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占比(%)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胎</a:t>
                      </a:r>
                      <a:endParaRPr lang="zh-CN" altLang="en-US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1672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40.6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</a:t>
                      </a:r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胎</a:t>
                      </a:r>
                      <a:endParaRPr lang="zh-CN" altLang="en-US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811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19.7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</a:t>
                      </a:r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胎</a:t>
                      </a:r>
                      <a:endParaRPr lang="zh-CN" altLang="en-US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681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16.5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</a:t>
                      </a:r>
                      <a:r>
                        <a:rPr lang="zh-CN" altLang="en-US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胎及以上</a:t>
                      </a:r>
                      <a:endParaRPr lang="zh-CN" altLang="en-US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952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23.1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合计</a:t>
                      </a:r>
                      <a:endParaRPr lang="zh-CN" altLang="en-US"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4116</a:t>
                      </a:r>
                      <a:endParaRPr lang="en-US" altLang="zh-CN"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100</a:t>
                      </a:r>
                      <a:endParaRPr lang="en-US" altLang="zh-CN" sz="16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338455" y="5992495"/>
            <a:ext cx="11494770" cy="47498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牧场在群牛胎次</a:t>
            </a:r>
            <a:r>
              <a:rPr 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...................................</a:t>
            </a:r>
            <a:endParaRPr 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56640" y="1184910"/>
            <a:ext cx="449516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fontAlgn="ctr">
              <a:buClrTx/>
              <a:buSzTx/>
              <a:buFontTx/>
            </a:pPr>
            <a:r>
              <a:rPr lang="zh-CN" altLang="en-US" sz="20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不同胎次分布统计</a:t>
            </a:r>
            <a:endParaRPr lang="zh-CN" altLang="en-US" sz="20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TextBox 1"/>
          <p:cNvSpPr txBox="1"/>
          <p:nvPr/>
        </p:nvSpPr>
        <p:spPr>
          <a:xfrm>
            <a:off x="1062269" y="437515"/>
            <a:ext cx="34340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</a:rPr>
              <a:t>牧场牛群结构</a:t>
            </a:r>
            <a:r>
              <a:rPr lang="zh-CN"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</a:rPr>
              <a:t>分析</a:t>
            </a:r>
            <a:endParaRPr lang="zh-CN"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图表 1"/>
          <p:cNvGraphicFramePr/>
          <p:nvPr/>
        </p:nvGraphicFramePr>
        <p:xfrm>
          <a:off x="991235" y="1635125"/>
          <a:ext cx="4344670" cy="26371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灯片编号占位符 1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47505" y="2000235"/>
            <a:ext cx="252000" cy="198000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3283670" y="2209150"/>
            <a:ext cx="1371600" cy="1371600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/>
              <a:t>02</a:t>
            </a:r>
            <a:endParaRPr lang="en-US" sz="6000" b="1"/>
          </a:p>
        </p:txBody>
      </p:sp>
      <p:sp>
        <p:nvSpPr>
          <p:cNvPr id="5" name="TextBox 4"/>
          <p:cNvSpPr txBox="1"/>
          <p:nvPr/>
        </p:nvSpPr>
        <p:spPr>
          <a:xfrm>
            <a:off x="4812970" y="2433940"/>
            <a:ext cx="6400800" cy="9220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6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rPr lang="zh-CN" sz="5400">
                <a:sym typeface="+mn-ea"/>
              </a:rPr>
              <a:t>系谱记录信息</a:t>
            </a:r>
            <a:endParaRPr sz="5400"/>
          </a:p>
        </p:txBody>
      </p:sp>
      <p:sp>
        <p:nvSpPr>
          <p:cNvPr id="6" name="TextBox 5"/>
          <p:cNvSpPr txBox="1"/>
          <p:nvPr/>
        </p:nvSpPr>
        <p:spPr>
          <a:xfrm>
            <a:off x="4989195" y="3580765"/>
            <a:ext cx="3136265" cy="39878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00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rPr lang="zh-CN">
                <a:sym typeface="+mn-ea"/>
              </a:rPr>
              <a:t>完整性</a:t>
            </a:r>
            <a:r>
              <a:rPr>
                <a:sym typeface="+mn-ea"/>
              </a:rPr>
              <a:t> </a:t>
            </a:r>
            <a:r>
              <a:rPr lang="zh-CN">
                <a:sym typeface="+mn-ea"/>
              </a:rPr>
              <a:t>识别率</a:t>
            </a:r>
            <a:endParaRPr lang="zh-CN">
              <a:sym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/>
          <p:nvPr>
            <p:custDataLst>
              <p:tags r:id="rId4"/>
            </p:custDataLst>
          </p:nvPr>
        </p:nvGraphicFramePr>
        <p:xfrm>
          <a:off x="180975" y="1561465"/>
          <a:ext cx="11921490" cy="2088000"/>
        </p:xfrm>
        <a:graphic>
          <a:graphicData uri="http://schemas.openxmlformats.org/drawingml/2006/table">
            <a:tbl>
              <a:tblPr/>
              <a:tblGrid>
                <a:gridCol w="1404620"/>
                <a:gridCol w="915035"/>
                <a:gridCol w="1501775"/>
                <a:gridCol w="1414145"/>
                <a:gridCol w="1512570"/>
                <a:gridCol w="1546225"/>
                <a:gridCol w="1826895"/>
                <a:gridCol w="1800000"/>
              </a:tblGrid>
              <a:tr h="360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出生年份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总头数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可识别父号牛数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可识别父号占比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可识别外祖父牛数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可识别外祖父占比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可识别外曾外祖父牛数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可识别外曾外祖父占比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2021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年及以前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355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355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100.00%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0.00%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0.00%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6E6"/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98.65%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100.00%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0.00%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6E6"/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250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93.63%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99.25%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0.00%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6E6"/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192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94.12%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99.02%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0.00%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6E6"/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94.12%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95.29%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0.00%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6E6"/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合计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985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950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96.4%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622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63.1%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</a:tr>
            </a:tbl>
          </a:graphicData>
        </a:graphic>
      </p:graphicFrame>
      <p:grpSp>
        <p:nvGrpSpPr>
          <p:cNvPr id="13" name="组合 12"/>
          <p:cNvGrpSpPr/>
          <p:nvPr/>
        </p:nvGrpSpPr>
        <p:grpSpPr>
          <a:xfrm>
            <a:off x="1569720" y="3980480"/>
            <a:ext cx="8983926" cy="2235443"/>
            <a:chOff x="1328" y="5443"/>
            <a:chExt cx="15456" cy="4022"/>
          </a:xfrm>
        </p:grpSpPr>
        <p:graphicFrame>
          <p:nvGraphicFramePr>
            <p:cNvPr id="4" name="Chart 1"/>
            <p:cNvGraphicFramePr/>
            <p:nvPr/>
          </p:nvGraphicFramePr>
          <p:xfrm>
            <a:off x="1328" y="5610"/>
            <a:ext cx="4473" cy="383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"/>
            </a:graphicData>
          </a:graphic>
        </p:graphicFrame>
        <p:graphicFrame>
          <p:nvGraphicFramePr>
            <p:cNvPr id="5" name="Chart 2"/>
            <p:cNvGraphicFramePr/>
            <p:nvPr/>
          </p:nvGraphicFramePr>
          <p:xfrm>
            <a:off x="7502" y="5538"/>
            <a:ext cx="3383" cy="392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aphicFrame>
          <p:nvGraphicFramePr>
            <p:cNvPr id="7" name="Chart 3"/>
            <p:cNvGraphicFramePr/>
            <p:nvPr/>
          </p:nvGraphicFramePr>
          <p:xfrm>
            <a:off x="12861" y="5443"/>
            <a:ext cx="3923" cy="392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  <p:sp>
        <p:nvSpPr>
          <p:cNvPr id="12" name="文本框 11"/>
          <p:cNvSpPr txBox="1"/>
          <p:nvPr/>
        </p:nvSpPr>
        <p:spPr>
          <a:xfrm>
            <a:off x="1062355" y="3672840"/>
            <a:ext cx="31781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l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系谱识别率可视化分析</a:t>
            </a:r>
            <a:endParaRPr lang="zh-CN" altLang="en-US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在群牛系谱可识别性分析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1056640" y="1144905"/>
            <a:ext cx="44951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系谱识别情况汇总</a:t>
            </a:r>
            <a:endParaRPr lang="zh-CN" altLang="en-US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38455" y="6021070"/>
            <a:ext cx="11494770" cy="70993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牧场系谱识别情况较差，父号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年识别率较低，主要原因是</a:t>
            </a:r>
            <a:r>
              <a:rPr 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，未来重点关注育种基础数据提升，通过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方面。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47505" y="2000235"/>
            <a:ext cx="252000" cy="198000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3283670" y="2209150"/>
            <a:ext cx="1371600" cy="1371600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/>
              <a:t>03</a:t>
            </a:r>
            <a:endParaRPr lang="en-US" sz="6000" b="1"/>
          </a:p>
        </p:txBody>
      </p:sp>
      <p:sp>
        <p:nvSpPr>
          <p:cNvPr id="5" name="TextBox 4"/>
          <p:cNvSpPr txBox="1"/>
          <p:nvPr/>
        </p:nvSpPr>
        <p:spPr>
          <a:xfrm>
            <a:off x="4812970" y="2433940"/>
            <a:ext cx="6400800" cy="9220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6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rPr sz="5400">
                <a:sym typeface="+mn-ea"/>
              </a:rPr>
              <a:t>牛群遗传评估</a:t>
            </a:r>
            <a:endParaRPr sz="5400"/>
          </a:p>
        </p:txBody>
      </p:sp>
      <p:sp>
        <p:nvSpPr>
          <p:cNvPr id="6" name="TextBox 5"/>
          <p:cNvSpPr txBox="1"/>
          <p:nvPr/>
        </p:nvSpPr>
        <p:spPr>
          <a:xfrm>
            <a:off x="4989195" y="3580765"/>
            <a:ext cx="3136265" cy="39878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00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rPr lang="zh-CN">
                <a:sym typeface="+mn-ea"/>
              </a:rPr>
              <a:t>性状</a:t>
            </a:r>
            <a:r>
              <a:rPr>
                <a:sym typeface="+mn-ea"/>
              </a:rPr>
              <a:t> </a:t>
            </a:r>
            <a:r>
              <a:rPr lang="zh-CN">
                <a:sym typeface="+mn-ea"/>
              </a:rPr>
              <a:t>指数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进展</a:t>
            </a:r>
            <a:endParaRPr lang="zh-CN"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10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11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12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13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14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15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16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17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18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19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2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20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21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22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23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24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25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26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27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28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29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3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30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31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32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33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34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35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36.xml><?xml version="1.0" encoding="utf-8"?>
<p:tagLst xmlns:p="http://schemas.openxmlformats.org/presentationml/2006/main">
  <p:tag name="TABLE_ENDDRAG_ORIGIN_RECT" val="373*161"/>
  <p:tag name="TABLE_ENDDRAG_RECT" val="50*184*373*161"/>
</p:tagLst>
</file>

<file path=ppt/tags/tag37.xml><?xml version="1.0" encoding="utf-8"?>
<p:tagLst xmlns:p="http://schemas.openxmlformats.org/presentationml/2006/main">
  <p:tag name="TABLE_ENDDRAG_ORIGIN_RECT" val="440*162"/>
  <p:tag name="TABLE_ENDDRAG_RECT" val="427*184*440*162"/>
</p:tagLst>
</file>

<file path=ppt/tags/tag38.xml><?xml version="1.0" encoding="utf-8"?>
<p:tagLst xmlns:p="http://schemas.openxmlformats.org/presentationml/2006/main">
  <p:tag name="TABLE_ENDDRAG_ORIGIN_RECT" val="329*52"/>
  <p:tag name="TABLE_ENDDRAG_RECT" val="520*363*329*52"/>
</p:tagLst>
</file>

<file path=ppt/tags/tag39.xml><?xml version="1.0" encoding="utf-8"?>
<p:tagLst xmlns:p="http://schemas.openxmlformats.org/presentationml/2006/main">
  <p:tag name="TABLE_ENDDRAG_ORIGIN_RECT" val="411*100"/>
  <p:tag name="TABLE_ENDDRAG_RECT" val="85*333*411*100"/>
</p:tagLst>
</file>

<file path=ppt/tags/tag4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40.xml><?xml version="1.0" encoding="utf-8"?>
<p:tagLst xmlns:p="http://schemas.openxmlformats.org/presentationml/2006/main">
  <p:tag name="TABLE_ENDDRAG_ORIGIN_RECT" val="925*177"/>
  <p:tag name="TABLE_ENDDRAG_RECT" val="19*127*925*177"/>
</p:tagLst>
</file>

<file path=ppt/tags/tag41.xml><?xml version="1.0" encoding="utf-8"?>
<p:tagLst xmlns:p="http://schemas.openxmlformats.org/presentationml/2006/main">
  <p:tag name="TABLE_ENDDRAG_ORIGIN_RECT" val="885*142"/>
  <p:tag name="TABLE_ENDDRAG_RECT" val="59*137*885*142"/>
</p:tagLst>
</file>

<file path=ppt/tags/tag42.xml><?xml version="1.0" encoding="utf-8"?>
<p:tagLst xmlns:p="http://schemas.openxmlformats.org/presentationml/2006/main">
  <p:tag name="TABLE_ENDDRAG_ORIGIN_RECT" val="322*152"/>
  <p:tag name="TABLE_ENDDRAG_RECT" val="549*328*322*152"/>
</p:tagLst>
</file>

<file path=ppt/tags/tag43.xml><?xml version="1.0" encoding="utf-8"?>
<p:tagLst xmlns:p="http://schemas.openxmlformats.org/presentationml/2006/main">
  <p:tag name="TABLE_ENDDRAG_ORIGIN_RECT" val="470*89"/>
  <p:tag name="TABLE_ENDDRAG_RECT" val="480*141*470*89"/>
</p:tagLst>
</file>

<file path=ppt/tags/tag44.xml><?xml version="1.0" encoding="utf-8"?>
<p:tagLst xmlns:p="http://schemas.openxmlformats.org/presentationml/2006/main">
  <p:tag name="TABLE_ENDDRAG_ORIGIN_RECT" val="235*16"/>
  <p:tag name="TABLE_ENDDRAG_RECT" val="541*108*235*16"/>
</p:tagLst>
</file>

<file path=ppt/tags/tag45.xml><?xml version="1.0" encoding="utf-8"?>
<p:tagLst xmlns:p="http://schemas.openxmlformats.org/presentationml/2006/main">
  <p:tag name="TABLE_ENDDRAG_ORIGIN_RECT" val="235*16"/>
  <p:tag name="TABLE_ENDDRAG_RECT" val="541*108*235*16"/>
</p:tagLst>
</file>

<file path=ppt/tags/tag46.xml><?xml version="1.0" encoding="utf-8"?>
<p:tagLst xmlns:p="http://schemas.openxmlformats.org/presentationml/2006/main">
  <p:tag name="TABLE_ENDDRAG_ORIGIN_RECT" val="235*16"/>
  <p:tag name="TABLE_ENDDRAG_RECT" val="541*108*235*16"/>
</p:tagLst>
</file>

<file path=ppt/tags/tag47.xml><?xml version="1.0" encoding="utf-8"?>
<p:tagLst xmlns:p="http://schemas.openxmlformats.org/presentationml/2006/main">
  <p:tag name="TABLE_ENDDRAG_ORIGIN_RECT" val="235*16"/>
  <p:tag name="TABLE_ENDDRAG_RECT" val="541*108*235*16"/>
</p:tagLst>
</file>

<file path=ppt/tags/tag48.xml><?xml version="1.0" encoding="utf-8"?>
<p:tagLst xmlns:p="http://schemas.openxmlformats.org/presentationml/2006/main">
  <p:tag name="TABLE_ENDDRAG_ORIGIN_RECT" val="465*78"/>
  <p:tag name="TABLE_ENDDRAG_RECT" val="479*98*465*78"/>
</p:tagLst>
</file>

<file path=ppt/tags/tag49.xml><?xml version="1.0" encoding="utf-8"?>
<p:tagLst xmlns:p="http://schemas.openxmlformats.org/presentationml/2006/main">
  <p:tag name="TABLE_ENDDRAG_ORIGIN_RECT" val="465*104"/>
  <p:tag name="TABLE_ENDDRAG_RECT" val="479*229*465*104"/>
</p:tagLst>
</file>

<file path=ppt/tags/tag5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50.xml><?xml version="1.0" encoding="utf-8"?>
<p:tagLst xmlns:p="http://schemas.openxmlformats.org/presentationml/2006/main">
  <p:tag name="TABLE_ENDDRAG_ORIGIN_RECT" val="322*152"/>
  <p:tag name="TABLE_ENDDRAG_RECT" val="549*328*322*152"/>
</p:tagLst>
</file>

<file path=ppt/tags/tag51.xml><?xml version="1.0" encoding="utf-8"?>
<p:tagLst xmlns:p="http://schemas.openxmlformats.org/presentationml/2006/main">
  <p:tag name="TABLE_ENDDRAG_ORIGIN_RECT" val="470*89"/>
  <p:tag name="TABLE_ENDDRAG_RECT" val="480*141*470*89"/>
</p:tagLst>
</file>

<file path=ppt/tags/tag52.xml><?xml version="1.0" encoding="utf-8"?>
<p:tagLst xmlns:p="http://schemas.openxmlformats.org/presentationml/2006/main">
  <p:tag name="TABLE_ENDDRAG_ORIGIN_RECT" val="235*16"/>
  <p:tag name="TABLE_ENDDRAG_RECT" val="541*108*235*16"/>
</p:tagLst>
</file>

<file path=ppt/tags/tag53.xml><?xml version="1.0" encoding="utf-8"?>
<p:tagLst xmlns:p="http://schemas.openxmlformats.org/presentationml/2006/main">
  <p:tag name="TABLE_ENDDRAG_ORIGIN_RECT" val="235*16"/>
  <p:tag name="TABLE_ENDDRAG_RECT" val="541*108*235*16"/>
</p:tagLst>
</file>

<file path=ppt/tags/tag54.xml><?xml version="1.0" encoding="utf-8"?>
<p:tagLst xmlns:p="http://schemas.openxmlformats.org/presentationml/2006/main">
  <p:tag name="TABLE_ENDDRAG_ORIGIN_RECT" val="235*16"/>
  <p:tag name="TABLE_ENDDRAG_RECT" val="541*108*235*16"/>
</p:tagLst>
</file>

<file path=ppt/tags/tag55.xml><?xml version="1.0" encoding="utf-8"?>
<p:tagLst xmlns:p="http://schemas.openxmlformats.org/presentationml/2006/main">
  <p:tag name="TABLE_ENDDRAG_ORIGIN_RECT" val="235*16"/>
  <p:tag name="TABLE_ENDDRAG_RECT" val="541*108*235*16"/>
</p:tagLst>
</file>

<file path=ppt/tags/tag56.xml><?xml version="1.0" encoding="utf-8"?>
<p:tagLst xmlns:p="http://schemas.openxmlformats.org/presentationml/2006/main">
  <p:tag name="TABLE_ENDDRAG_ORIGIN_RECT" val="465*78"/>
  <p:tag name="TABLE_ENDDRAG_RECT" val="479*98*465*78"/>
</p:tagLst>
</file>

<file path=ppt/tags/tag57.xml><?xml version="1.0" encoding="utf-8"?>
<p:tagLst xmlns:p="http://schemas.openxmlformats.org/presentationml/2006/main">
  <p:tag name="TABLE_ENDDRAG_ORIGIN_RECT" val="465*104"/>
  <p:tag name="TABLE_ENDDRAG_RECT" val="479*229*465*104"/>
</p:tagLst>
</file>

<file path=ppt/tags/tag58.xml><?xml version="1.0" encoding="utf-8"?>
<p:tagLst xmlns:p="http://schemas.openxmlformats.org/presentationml/2006/main">
  <p:tag name="TABLE_ENDDRAG_ORIGIN_RECT" val="559*34"/>
  <p:tag name="TABLE_ENDDRAG_RECT" val="46*95*559*34"/>
</p:tagLst>
</file>

<file path=ppt/tags/tag59.xml><?xml version="1.0" encoding="utf-8"?>
<p:tagLst xmlns:p="http://schemas.openxmlformats.org/presentationml/2006/main">
  <p:tag name="TABLE_ENDDRAG_ORIGIN_RECT" val="858*39"/>
  <p:tag name="TABLE_ENDDRAG_RECT" val="46*95*858*39"/>
</p:tagLst>
</file>

<file path=ppt/tags/tag6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60.xml><?xml version="1.0" encoding="utf-8"?>
<p:tagLst xmlns:p="http://schemas.openxmlformats.org/presentationml/2006/main">
  <p:tag name="TABLE_ENDDRAG_ORIGIN_RECT" val="625*40"/>
  <p:tag name="TABLE_ENDDRAG_RECT" val="46*95*625*40"/>
</p:tagLst>
</file>

<file path=ppt/tags/tag61.xml><?xml version="1.0" encoding="utf-8"?>
<p:tagLst xmlns:p="http://schemas.openxmlformats.org/presentationml/2006/main">
  <p:tag name="TABLE_ENDDRAG_ORIGIN_RECT" val="821*177"/>
  <p:tag name="TABLE_ENDDRAG_RECT" val="57*137*821*177"/>
</p:tagLst>
</file>

<file path=ppt/tags/tag62.xml><?xml version="1.0" encoding="utf-8"?>
<p:tagLst xmlns:p="http://schemas.openxmlformats.org/presentationml/2006/main">
  <p:tag name="TABLE_ENDDRAG_ORIGIN_RECT" val="625*40"/>
  <p:tag name="TABLE_ENDDRAG_RECT" val="46*95*625*40"/>
</p:tagLst>
</file>

<file path=ppt/tags/tag63.xml><?xml version="1.0" encoding="utf-8"?>
<p:tagLst xmlns:p="http://schemas.openxmlformats.org/presentationml/2006/main">
  <p:tag name="TABLE_ENDDRAG_ORIGIN_RECT" val="625*40"/>
  <p:tag name="TABLE_ENDDRAG_RECT" val="46*95*625*40"/>
</p:tagLst>
</file>

<file path=ppt/tags/tag64.xml><?xml version="1.0" encoding="utf-8"?>
<p:tagLst xmlns:p="http://schemas.openxmlformats.org/presentationml/2006/main">
  <p:tag name="TABLE_ENDDRAG_ORIGIN_RECT" val="864*182"/>
  <p:tag name="TABLE_ENDDRAG_RECT" val="27*147*864*182"/>
</p:tagLst>
</file>

<file path=ppt/tags/tag65.xml><?xml version="1.0" encoding="utf-8"?>
<p:tagLst xmlns:p="http://schemas.openxmlformats.org/presentationml/2006/main">
  <p:tag name="TABLE_ENDDRAG_ORIGIN_RECT" val="625*40"/>
  <p:tag name="TABLE_ENDDRAG_RECT" val="46*95*625*40"/>
</p:tagLst>
</file>

<file path=ppt/tags/tag66.xml><?xml version="1.0" encoding="utf-8"?>
<p:tagLst xmlns:p="http://schemas.openxmlformats.org/presentationml/2006/main">
  <p:tag name="TABLE_ENDDRAG_ORIGIN_RECT" val="904*206"/>
  <p:tag name="TABLE_ENDDRAG_RECT" val="29*162*904*206"/>
</p:tagLst>
</file>

<file path=ppt/tags/tag67.xml><?xml version="1.0" encoding="utf-8"?>
<p:tagLst xmlns:p="http://schemas.openxmlformats.org/presentationml/2006/main">
  <p:tag name="TABLE_ENDDRAG_ORIGIN_RECT" val="625*40"/>
  <p:tag name="TABLE_ENDDRAG_RECT" val="46*95*625*40"/>
</p:tagLst>
</file>

<file path=ppt/tags/tag68.xml><?xml version="1.0" encoding="utf-8"?>
<p:tagLst xmlns:p="http://schemas.openxmlformats.org/presentationml/2006/main">
  <p:tag name="TABLE_ENDDRAG_ORIGIN_RECT" val="904*206"/>
  <p:tag name="TABLE_ENDDRAG_RECT" val="29*162*904*206"/>
</p:tagLst>
</file>

<file path=ppt/tags/tag69.xml><?xml version="1.0" encoding="utf-8"?>
<p:tagLst xmlns:p="http://schemas.openxmlformats.org/presentationml/2006/main">
  <p:tag name="TABLE_ENDDRAG_ORIGIN_RECT" val="625*40"/>
  <p:tag name="TABLE_ENDDRAG_RECT" val="46*95*625*40"/>
</p:tagLst>
</file>

<file path=ppt/tags/tag7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70.xml><?xml version="1.0" encoding="utf-8"?>
<p:tagLst xmlns:p="http://schemas.openxmlformats.org/presentationml/2006/main">
  <p:tag name="TABLE_ENDDRAG_ORIGIN_RECT" val="904*206"/>
  <p:tag name="TABLE_ENDDRAG_RECT" val="29*162*904*206"/>
</p:tagLst>
</file>

<file path=ppt/tags/tag71.xml><?xml version="1.0" encoding="utf-8"?>
<p:tagLst xmlns:p="http://schemas.openxmlformats.org/presentationml/2006/main">
  <p:tag name="TABLE_ENDDRAG_ORIGIN_RECT" val="188*38"/>
  <p:tag name="TABLE_ENDDRAG_RECT" val="57*100*188*38"/>
</p:tagLst>
</file>

<file path=ppt/tags/tag72.xml><?xml version="1.0" encoding="utf-8"?>
<p:tagLst xmlns:p="http://schemas.openxmlformats.org/presentationml/2006/main">
  <p:tag name="TABLE_ENDDRAG_ORIGIN_RECT" val="188*38"/>
  <p:tag name="TABLE_ENDDRAG_RECT" val="57*100*188*38"/>
</p:tagLst>
</file>

<file path=ppt/tags/tag73.xml><?xml version="1.0" encoding="utf-8"?>
<p:tagLst xmlns:p="http://schemas.openxmlformats.org/presentationml/2006/main">
  <p:tag name="TABLE_ENDDRAG_ORIGIN_RECT" val="188*38"/>
  <p:tag name="TABLE_ENDDRAG_RECT" val="57*100*188*38"/>
</p:tagLst>
</file>

<file path=ppt/tags/tag74.xml><?xml version="1.0" encoding="utf-8"?>
<p:tagLst xmlns:p="http://schemas.openxmlformats.org/presentationml/2006/main">
  <p:tag name="TABLE_ENDDRAG_ORIGIN_RECT" val="188*38"/>
  <p:tag name="TABLE_ENDDRAG_RECT" val="57*100*188*38"/>
</p:tagLst>
</file>

<file path=ppt/tags/tag75.xml><?xml version="1.0" encoding="utf-8"?>
<p:tagLst xmlns:p="http://schemas.openxmlformats.org/presentationml/2006/main">
  <p:tag name="TABLE_ENDDRAG_ORIGIN_RECT" val="188*38"/>
  <p:tag name="TABLE_ENDDRAG_RECT" val="57*100*188*38"/>
</p:tagLst>
</file>

<file path=ppt/tags/tag76.xml><?xml version="1.0" encoding="utf-8"?>
<p:tagLst xmlns:p="http://schemas.openxmlformats.org/presentationml/2006/main">
  <p:tag name="TABLE_ENDDRAG_ORIGIN_RECT" val="188*38"/>
  <p:tag name="TABLE_ENDDRAG_RECT" val="57*100*188*38"/>
</p:tagLst>
</file>

<file path=ppt/tags/tag77.xml><?xml version="1.0" encoding="utf-8"?>
<p:tagLst xmlns:p="http://schemas.openxmlformats.org/presentationml/2006/main">
  <p:tag name="TABLE_ENDDRAG_ORIGIN_RECT" val="188*38"/>
  <p:tag name="TABLE_ENDDRAG_RECT" val="57*100*188*38"/>
</p:tagLst>
</file>

<file path=ppt/tags/tag78.xml><?xml version="1.0" encoding="utf-8"?>
<p:tagLst xmlns:p="http://schemas.openxmlformats.org/presentationml/2006/main">
  <p:tag name="TABLE_ENDDRAG_ORIGIN_RECT" val="891*159"/>
  <p:tag name="TABLE_ENDDRAG_RECT" val="30*286*891*159"/>
</p:tagLst>
</file>

<file path=ppt/tags/tag79.xml><?xml version="1.0" encoding="utf-8"?>
<p:tagLst xmlns:p="http://schemas.openxmlformats.org/presentationml/2006/main">
  <p:tag name="TABLE_ENDDRAG_ORIGIN_RECT" val="188*26"/>
  <p:tag name="TABLE_ENDDRAG_RECT" val="41*259*188*26"/>
</p:tagLst>
</file>

<file path=ppt/tags/tag8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80.xml><?xml version="1.0" encoding="utf-8"?>
<p:tagLst xmlns:p="http://schemas.openxmlformats.org/presentationml/2006/main">
  <p:tag name="TABLE_ENDDRAG_ORIGIN_RECT" val="496*416"/>
  <p:tag name="TABLE_ENDDRAG_RECT" val="438*97*496*416"/>
</p:tagLst>
</file>

<file path=ppt/tags/tag81.xml><?xml version="1.0" encoding="utf-8"?>
<p:tagLst xmlns:p="http://schemas.openxmlformats.org/presentationml/2006/main">
  <p:tag name="TABLE_ENDDRAG_ORIGIN_RECT" val="496*416"/>
  <p:tag name="TABLE_ENDDRAG_RECT" val="438*97*496*416"/>
</p:tagLst>
</file>

<file path=ppt/tags/tag82.xml><?xml version="1.0" encoding="utf-8"?>
<p:tagLst xmlns:p="http://schemas.openxmlformats.org/presentationml/2006/main">
  <p:tag name="TABLE_ENDDRAG_ORIGIN_RECT" val="496*415"/>
  <p:tag name="TABLE_ENDDRAG_RECT" val="438*97*496*415"/>
</p:tagLst>
</file>

<file path=ppt/tags/tag83.xml><?xml version="1.0" encoding="utf-8"?>
<p:tagLst xmlns:p="http://schemas.openxmlformats.org/presentationml/2006/main">
  <p:tag name="TABLE_ENDDRAG_ORIGIN_RECT" val="908*185"/>
  <p:tag name="TABLE_ENDDRAG_RECT" val="22*119*908*185"/>
</p:tagLst>
</file>

<file path=ppt/tags/tag84.xml><?xml version="1.0" encoding="utf-8"?>
<p:tagLst xmlns:p="http://schemas.openxmlformats.org/presentationml/2006/main">
  <p:tag name="TABLE_ENDDRAG_ORIGIN_RECT" val="908*185"/>
  <p:tag name="TABLE_ENDDRAG_RECT" val="22*119*908*185"/>
</p:tagLst>
</file>

<file path=ppt/tags/tag85.xml><?xml version="1.0" encoding="utf-8"?>
<p:tagLst xmlns:p="http://schemas.openxmlformats.org/presentationml/2006/main">
  <p:tag name="TABLE_ENDDRAG_ORIGIN_RECT" val="908*185"/>
  <p:tag name="TABLE_ENDDRAG_RECT" val="22*119*908*185"/>
</p:tagLst>
</file>

<file path=ppt/tags/tag86.xml><?xml version="1.0" encoding="utf-8"?>
<p:tagLst xmlns:p="http://schemas.openxmlformats.org/presentationml/2006/main">
  <p:tag name="TABLE_ENDDRAG_ORIGIN_RECT" val="481*330"/>
  <p:tag name="TABLE_ENDDRAG_RECT" val="305*95*481*330"/>
</p:tagLst>
</file>

<file path=ppt/tags/tag9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heme/theme1.xml><?xml version="1.0" encoding="utf-8"?>
<a:theme xmlns:a="http://schemas.openxmlformats.org/drawingml/2006/main" name="Office 2013 - 2022 主题">
  <a:themeElements>
    <a:clrScheme name="Office 2013 - 2022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黑体"/>
        <a:cs typeface=""/>
      </a:minorFont>
    </a:fontScheme>
    <a:fmtScheme name="Office 2013 - 2022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15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YILI PPT TEMPLATE 1">
      <a:dk1>
        <a:srgbClr val="0084D5"/>
      </a:dk1>
      <a:lt1>
        <a:srgbClr val="FEFFFE"/>
      </a:lt1>
      <a:dk2>
        <a:srgbClr val="000000"/>
      </a:dk2>
      <a:lt2>
        <a:srgbClr val="2A84D4"/>
      </a:lt2>
      <a:accent1>
        <a:srgbClr val="78BE20"/>
      </a:accent1>
      <a:accent2>
        <a:srgbClr val="E4002B"/>
      </a:accent2>
      <a:accent3>
        <a:srgbClr val="0084D5"/>
      </a:accent3>
      <a:accent4>
        <a:srgbClr val="78BE20"/>
      </a:accent4>
      <a:accent5>
        <a:srgbClr val="E4002B"/>
      </a:accent5>
      <a:accent6>
        <a:srgbClr val="C9C8C7"/>
      </a:accent6>
      <a:hlink>
        <a:srgbClr val="FDFEFD"/>
      </a:hlink>
      <a:folHlink>
        <a:srgbClr val="000000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2013 - 2022 主题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自定义 1">
    <a:majorFont>
      <a:latin typeface="Arial Black"/>
      <a:ea typeface="微软雅黑"/>
      <a:cs typeface=""/>
    </a:majorFont>
    <a:minorFont>
      <a:latin typeface="Arial"/>
      <a:ea typeface="黑体"/>
      <a:cs typeface=""/>
    </a:minorFont>
  </a:fontScheme>
  <a:fmtScheme name="Office 2013 - 2022 主题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 2013 - 2022 主题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自定义 1">
    <a:majorFont>
      <a:latin typeface="Arial Black"/>
      <a:ea typeface="微软雅黑"/>
      <a:cs typeface=""/>
    </a:majorFont>
    <a:minorFont>
      <a:latin typeface="Arial"/>
      <a:ea typeface="黑体"/>
      <a:cs typeface=""/>
    </a:minorFont>
  </a:fontScheme>
  <a:fmtScheme name="Office 2013 - 2022 主题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20226</Words>
  <Application>WPS 演示</Application>
  <PresentationFormat>宽屏</PresentationFormat>
  <Paragraphs>6853</Paragraphs>
  <Slides>60</Slides>
  <Notes>49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60</vt:i4>
      </vt:variant>
    </vt:vector>
  </HeadingPairs>
  <TitlesOfParts>
    <vt:vector size="81" baseType="lpstr">
      <vt:lpstr>Arial</vt:lpstr>
      <vt:lpstr>宋体</vt:lpstr>
      <vt:lpstr>Wingdings</vt:lpstr>
      <vt:lpstr>微软雅黑</vt:lpstr>
      <vt:lpstr>汉仪旗黑</vt:lpstr>
      <vt:lpstr>Arial</vt:lpstr>
      <vt:lpstr>Calibri Light</vt:lpstr>
      <vt:lpstr>Helvetica Neue</vt:lpstr>
      <vt:lpstr>Times New Roman</vt:lpstr>
      <vt:lpstr>宋体</vt:lpstr>
      <vt:lpstr>Arial Unicode MS</vt:lpstr>
      <vt:lpstr>DengXian</vt:lpstr>
      <vt:lpstr>汉仪中等线KW</vt:lpstr>
      <vt:lpstr>Calibri</vt:lpstr>
      <vt:lpstr>汉仪书宋二KW</vt:lpstr>
      <vt:lpstr>微软雅黑</vt:lpstr>
      <vt:lpstr>Arial Black</vt:lpstr>
      <vt:lpstr>黑体</vt:lpstr>
      <vt:lpstr>汉仪中黑KW</vt:lpstr>
      <vt:lpstr>Office 2013 - 2022 主题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Stella Jin</dc:creator>
  <cp:lastModifiedBy>B</cp:lastModifiedBy>
  <cp:revision>170</cp:revision>
  <dcterms:created xsi:type="dcterms:W3CDTF">2025-11-17T07:11:49Z</dcterms:created>
  <dcterms:modified xsi:type="dcterms:W3CDTF">2025-11-17T07:11:49Z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5B55F70BF5CDE8E8141D0C697CDAF266_43</vt:lpwstr>
  </property>
  <property fmtid="{D5CDD505-2E9C-101B-9397-08002B2CF9AE}" pid="3" name="KSOProductBuildVer">
    <vt:lpwstr>2052-12.1.22553.22553</vt:lpwstr>
  </property>
</Properties>
</file>

<file path=docProps/thumbnail.jpeg>
</file>